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51" r:id="rId1"/>
  </p:sldMasterIdLst>
  <p:notesMasterIdLst>
    <p:notesMasterId r:id="rId72"/>
  </p:notesMasterIdLst>
  <p:handoutMasterIdLst>
    <p:handoutMasterId r:id="rId73"/>
  </p:handoutMasterIdLst>
  <p:sldIdLst>
    <p:sldId id="1190" r:id="rId2"/>
    <p:sldId id="1191" r:id="rId3"/>
    <p:sldId id="573" r:id="rId4"/>
    <p:sldId id="574" r:id="rId5"/>
    <p:sldId id="1192" r:id="rId6"/>
    <p:sldId id="1193" r:id="rId7"/>
    <p:sldId id="1194" r:id="rId8"/>
    <p:sldId id="1196" r:id="rId9"/>
    <p:sldId id="1197" r:id="rId10"/>
    <p:sldId id="1198" r:id="rId11"/>
    <p:sldId id="1199" r:id="rId12"/>
    <p:sldId id="1200" r:id="rId13"/>
    <p:sldId id="1201" r:id="rId14"/>
    <p:sldId id="1202" r:id="rId15"/>
    <p:sldId id="1203" r:id="rId16"/>
    <p:sldId id="1204" r:id="rId17"/>
    <p:sldId id="1205" r:id="rId18"/>
    <p:sldId id="1207" r:id="rId19"/>
    <p:sldId id="1208" r:id="rId20"/>
    <p:sldId id="1209" r:id="rId21"/>
    <p:sldId id="1210" r:id="rId22"/>
    <p:sldId id="1211" r:id="rId23"/>
    <p:sldId id="1212" r:id="rId24"/>
    <p:sldId id="1213" r:id="rId25"/>
    <p:sldId id="1214" r:id="rId26"/>
    <p:sldId id="1215" r:id="rId27"/>
    <p:sldId id="1229" r:id="rId28"/>
    <p:sldId id="1230" r:id="rId29"/>
    <p:sldId id="427" r:id="rId30"/>
    <p:sldId id="449" r:id="rId31"/>
    <p:sldId id="415" r:id="rId32"/>
    <p:sldId id="416" r:id="rId33"/>
    <p:sldId id="417" r:id="rId34"/>
    <p:sldId id="418" r:id="rId35"/>
    <p:sldId id="419" r:id="rId36"/>
    <p:sldId id="421" r:id="rId37"/>
    <p:sldId id="422" r:id="rId38"/>
    <p:sldId id="423" r:id="rId39"/>
    <p:sldId id="424" r:id="rId40"/>
    <p:sldId id="1235" r:id="rId41"/>
    <p:sldId id="425" r:id="rId42"/>
    <p:sldId id="426" r:id="rId43"/>
    <p:sldId id="451" r:id="rId44"/>
    <p:sldId id="428" r:id="rId45"/>
    <p:sldId id="429" r:id="rId46"/>
    <p:sldId id="450" r:id="rId47"/>
    <p:sldId id="430" r:id="rId48"/>
    <p:sldId id="431" r:id="rId49"/>
    <p:sldId id="432" r:id="rId50"/>
    <p:sldId id="1231" r:id="rId51"/>
    <p:sldId id="1232" r:id="rId52"/>
    <p:sldId id="1233" r:id="rId53"/>
    <p:sldId id="433" r:id="rId54"/>
    <p:sldId id="434" r:id="rId55"/>
    <p:sldId id="435" r:id="rId56"/>
    <p:sldId id="436" r:id="rId57"/>
    <p:sldId id="452" r:id="rId58"/>
    <p:sldId id="437" r:id="rId59"/>
    <p:sldId id="438" r:id="rId60"/>
    <p:sldId id="439" r:id="rId61"/>
    <p:sldId id="440" r:id="rId62"/>
    <p:sldId id="441" r:id="rId63"/>
    <p:sldId id="442" r:id="rId64"/>
    <p:sldId id="443" r:id="rId65"/>
    <p:sldId id="444" r:id="rId66"/>
    <p:sldId id="445" r:id="rId67"/>
    <p:sldId id="446" r:id="rId68"/>
    <p:sldId id="447" r:id="rId69"/>
    <p:sldId id="448" r:id="rId70"/>
    <p:sldId id="1234" r:id="rId71"/>
  </p:sldIdLst>
  <p:sldSz cx="9144000" cy="6858000" type="screen4x3"/>
  <p:notesSz cx="6781800" cy="9880600"/>
  <p:defaultTextStyle>
    <a:defPPr>
      <a:defRPr lang="en-US"/>
    </a:defPPr>
    <a:lvl1pPr algn="r" rtl="0" fontAlgn="base">
      <a:spcBef>
        <a:spcPct val="0"/>
      </a:spcBef>
      <a:spcAft>
        <a:spcPct val="0"/>
      </a:spcAft>
      <a:defRPr kern="1200">
        <a:solidFill>
          <a:schemeClr val="tx1"/>
        </a:solidFill>
        <a:latin typeface="Arial" charset="0"/>
        <a:ea typeface="+mn-ea"/>
        <a:cs typeface="+mn-cs"/>
      </a:defRPr>
    </a:lvl1pPr>
    <a:lvl2pPr marL="457200" algn="r" rtl="0" fontAlgn="base">
      <a:spcBef>
        <a:spcPct val="0"/>
      </a:spcBef>
      <a:spcAft>
        <a:spcPct val="0"/>
      </a:spcAft>
      <a:defRPr kern="1200">
        <a:solidFill>
          <a:schemeClr val="tx1"/>
        </a:solidFill>
        <a:latin typeface="Arial" charset="0"/>
        <a:ea typeface="+mn-ea"/>
        <a:cs typeface="+mn-cs"/>
      </a:defRPr>
    </a:lvl2pPr>
    <a:lvl3pPr marL="914400" algn="r" rtl="0" fontAlgn="base">
      <a:spcBef>
        <a:spcPct val="0"/>
      </a:spcBef>
      <a:spcAft>
        <a:spcPct val="0"/>
      </a:spcAft>
      <a:defRPr kern="1200">
        <a:solidFill>
          <a:schemeClr val="tx1"/>
        </a:solidFill>
        <a:latin typeface="Arial" charset="0"/>
        <a:ea typeface="+mn-ea"/>
        <a:cs typeface="+mn-cs"/>
      </a:defRPr>
    </a:lvl3pPr>
    <a:lvl4pPr marL="1371600" algn="r" rtl="0" fontAlgn="base">
      <a:spcBef>
        <a:spcPct val="0"/>
      </a:spcBef>
      <a:spcAft>
        <a:spcPct val="0"/>
      </a:spcAft>
      <a:defRPr kern="1200">
        <a:solidFill>
          <a:schemeClr val="tx1"/>
        </a:solidFill>
        <a:latin typeface="Arial" charset="0"/>
        <a:ea typeface="+mn-ea"/>
        <a:cs typeface="+mn-cs"/>
      </a:defRPr>
    </a:lvl4pPr>
    <a:lvl5pPr marL="1828800" algn="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Cabecera" id="{0D75AA8E-009A-4DC5-9498-61F817403DF3}">
          <p14:sldIdLst>
            <p14:sldId id="1190"/>
            <p14:sldId id="1191"/>
            <p14:sldId id="573"/>
            <p14:sldId id="574"/>
            <p14:sldId id="1192"/>
            <p14:sldId id="1193"/>
            <p14:sldId id="1194"/>
            <p14:sldId id="1196"/>
            <p14:sldId id="1197"/>
            <p14:sldId id="1198"/>
            <p14:sldId id="1199"/>
            <p14:sldId id="1200"/>
            <p14:sldId id="1201"/>
            <p14:sldId id="1202"/>
            <p14:sldId id="1203"/>
            <p14:sldId id="1204"/>
            <p14:sldId id="1205"/>
            <p14:sldId id="1207"/>
            <p14:sldId id="1208"/>
            <p14:sldId id="1209"/>
            <p14:sldId id="1210"/>
            <p14:sldId id="1211"/>
            <p14:sldId id="1212"/>
            <p14:sldId id="1213"/>
            <p14:sldId id="1214"/>
            <p14:sldId id="1215"/>
            <p14:sldId id="1229"/>
            <p14:sldId id="1230"/>
            <p14:sldId id="427"/>
            <p14:sldId id="449"/>
            <p14:sldId id="415"/>
            <p14:sldId id="416"/>
            <p14:sldId id="417"/>
            <p14:sldId id="418"/>
            <p14:sldId id="419"/>
            <p14:sldId id="421"/>
            <p14:sldId id="422"/>
            <p14:sldId id="423"/>
            <p14:sldId id="424"/>
            <p14:sldId id="1235"/>
            <p14:sldId id="425"/>
            <p14:sldId id="426"/>
            <p14:sldId id="451"/>
            <p14:sldId id="428"/>
            <p14:sldId id="429"/>
            <p14:sldId id="450"/>
            <p14:sldId id="430"/>
            <p14:sldId id="431"/>
            <p14:sldId id="432"/>
            <p14:sldId id="1231"/>
            <p14:sldId id="1232"/>
            <p14:sldId id="1233"/>
            <p14:sldId id="433"/>
            <p14:sldId id="434"/>
            <p14:sldId id="435"/>
            <p14:sldId id="436"/>
            <p14:sldId id="452"/>
            <p14:sldId id="437"/>
            <p14:sldId id="438"/>
            <p14:sldId id="439"/>
            <p14:sldId id="440"/>
            <p14:sldId id="441"/>
            <p14:sldId id="442"/>
            <p14:sldId id="443"/>
            <p14:sldId id="444"/>
            <p14:sldId id="445"/>
            <p14:sldId id="446"/>
            <p14:sldId id="447"/>
            <p14:sldId id="448"/>
            <p14:sldId id="123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2">
          <p15:clr>
            <a:srgbClr val="A4A3A4"/>
          </p15:clr>
        </p15:guide>
        <p15:guide id="2" pos="21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casado" initials="r"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F99CC"/>
    <a:srgbClr val="FF66CC"/>
    <a:srgbClr val="FFFF00"/>
    <a:srgbClr val="D1D3D4"/>
    <a:srgbClr val="EBE600"/>
    <a:srgbClr val="CCFFCC"/>
    <a:srgbClr val="FFCCFF"/>
    <a:srgbClr val="CCFF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8" autoAdjust="0"/>
    <p:restoredTop sz="71056" autoAdjust="0"/>
  </p:normalViewPr>
  <p:slideViewPr>
    <p:cSldViewPr snapToGrid="0" snapToObjects="1">
      <p:cViewPr varScale="1">
        <p:scale>
          <a:sx n="65" d="100"/>
          <a:sy n="65" d="100"/>
        </p:scale>
        <p:origin x="2142" y="90"/>
      </p:cViewPr>
      <p:guideLst>
        <p:guide orient="horz" pos="2160"/>
        <p:guide pos="2880"/>
      </p:guideLst>
    </p:cSldViewPr>
  </p:slideViewPr>
  <p:outlineViewPr>
    <p:cViewPr>
      <p:scale>
        <a:sx n="33" d="100"/>
        <a:sy n="33" d="100"/>
      </p:scale>
      <p:origin x="0" y="-44184"/>
    </p:cViewPr>
  </p:outlineViewPr>
  <p:notesTextViewPr>
    <p:cViewPr>
      <p:scale>
        <a:sx n="200" d="100"/>
        <a:sy n="200" d="100"/>
      </p:scale>
      <p:origin x="0" y="0"/>
    </p:cViewPr>
  </p:notesTextViewPr>
  <p:sorterViewPr>
    <p:cViewPr varScale="1">
      <p:scale>
        <a:sx n="1" d="1"/>
        <a:sy n="1" d="1"/>
      </p:scale>
      <p:origin x="0" y="0"/>
    </p:cViewPr>
  </p:sorterViewPr>
  <p:notesViewPr>
    <p:cSldViewPr snapToGrid="0" snapToObjects="1">
      <p:cViewPr varScale="1">
        <p:scale>
          <a:sx n="80" d="100"/>
          <a:sy n="80" d="100"/>
        </p:scale>
        <p:origin x="2100" y="114"/>
      </p:cViewPr>
      <p:guideLst>
        <p:guide orient="horz" pos="3112"/>
        <p:guide pos="21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0"/>
            <a:ext cx="2940050" cy="495300"/>
          </a:xfrm>
          <a:prstGeom prst="rect">
            <a:avLst/>
          </a:prstGeom>
          <a:noFill/>
          <a:ln w="9525">
            <a:noFill/>
            <a:miter lim="800000"/>
            <a:headEnd/>
            <a:tailEnd/>
          </a:ln>
          <a:effectLst/>
        </p:spPr>
        <p:txBody>
          <a:bodyPr vert="horz" wrap="square" lIns="91093" tIns="45546" rIns="91093" bIns="45546" numCol="1" anchor="t" anchorCtr="0" compatLnSpc="1">
            <a:prstTxWarp prst="textNoShape">
              <a:avLst/>
            </a:prstTxWarp>
          </a:bodyPr>
          <a:lstStyle>
            <a:lvl1pPr algn="l" defTabSz="911225">
              <a:defRPr sz="1200"/>
            </a:lvl1pPr>
          </a:lstStyle>
          <a:p>
            <a:pPr>
              <a:defRPr/>
            </a:pPr>
            <a:endParaRPr lang="es-ES"/>
          </a:p>
        </p:txBody>
      </p:sp>
      <p:sp>
        <p:nvSpPr>
          <p:cNvPr id="161795" name="Rectangle 3"/>
          <p:cNvSpPr>
            <a:spLocks noGrp="1" noChangeArrowheads="1"/>
          </p:cNvSpPr>
          <p:nvPr>
            <p:ph type="dt" sz="quarter" idx="1"/>
          </p:nvPr>
        </p:nvSpPr>
        <p:spPr bwMode="auto">
          <a:xfrm>
            <a:off x="3840163" y="0"/>
            <a:ext cx="2940050" cy="495300"/>
          </a:xfrm>
          <a:prstGeom prst="rect">
            <a:avLst/>
          </a:prstGeom>
          <a:noFill/>
          <a:ln w="9525">
            <a:noFill/>
            <a:miter lim="800000"/>
            <a:headEnd/>
            <a:tailEnd/>
          </a:ln>
          <a:effectLst/>
        </p:spPr>
        <p:txBody>
          <a:bodyPr vert="horz" wrap="square" lIns="91093" tIns="45546" rIns="91093" bIns="45546" numCol="1" anchor="t" anchorCtr="0" compatLnSpc="1">
            <a:prstTxWarp prst="textNoShape">
              <a:avLst/>
            </a:prstTxWarp>
          </a:bodyPr>
          <a:lstStyle>
            <a:lvl1pPr defTabSz="911225">
              <a:defRPr sz="1200"/>
            </a:lvl1pPr>
          </a:lstStyle>
          <a:p>
            <a:pPr>
              <a:defRPr/>
            </a:pPr>
            <a:endParaRPr lang="es-ES"/>
          </a:p>
        </p:txBody>
      </p:sp>
      <p:sp>
        <p:nvSpPr>
          <p:cNvPr id="161796" name="Rectangle 4"/>
          <p:cNvSpPr>
            <a:spLocks noGrp="1" noChangeArrowheads="1"/>
          </p:cNvSpPr>
          <p:nvPr>
            <p:ph type="ftr" sz="quarter" idx="2"/>
          </p:nvPr>
        </p:nvSpPr>
        <p:spPr bwMode="auto">
          <a:xfrm>
            <a:off x="0" y="9383713"/>
            <a:ext cx="2940050" cy="495300"/>
          </a:xfrm>
          <a:prstGeom prst="rect">
            <a:avLst/>
          </a:prstGeom>
          <a:noFill/>
          <a:ln w="9525">
            <a:noFill/>
            <a:miter lim="800000"/>
            <a:headEnd/>
            <a:tailEnd/>
          </a:ln>
          <a:effectLst/>
        </p:spPr>
        <p:txBody>
          <a:bodyPr vert="horz" wrap="square" lIns="91093" tIns="45546" rIns="91093" bIns="45546" numCol="1" anchor="b" anchorCtr="0" compatLnSpc="1">
            <a:prstTxWarp prst="textNoShape">
              <a:avLst/>
            </a:prstTxWarp>
          </a:bodyPr>
          <a:lstStyle>
            <a:lvl1pPr algn="l" defTabSz="911225">
              <a:defRPr sz="1200"/>
            </a:lvl1pPr>
          </a:lstStyle>
          <a:p>
            <a:pPr>
              <a:defRPr/>
            </a:pPr>
            <a:endParaRPr lang="es-ES"/>
          </a:p>
        </p:txBody>
      </p:sp>
      <p:sp>
        <p:nvSpPr>
          <p:cNvPr id="161797" name="Rectangle 5"/>
          <p:cNvSpPr>
            <a:spLocks noGrp="1" noChangeArrowheads="1"/>
          </p:cNvSpPr>
          <p:nvPr>
            <p:ph type="sldNum" sz="quarter" idx="3"/>
          </p:nvPr>
        </p:nvSpPr>
        <p:spPr bwMode="auto">
          <a:xfrm>
            <a:off x="3840163" y="9383713"/>
            <a:ext cx="2940050" cy="495300"/>
          </a:xfrm>
          <a:prstGeom prst="rect">
            <a:avLst/>
          </a:prstGeom>
          <a:noFill/>
          <a:ln w="9525">
            <a:noFill/>
            <a:miter lim="800000"/>
            <a:headEnd/>
            <a:tailEnd/>
          </a:ln>
          <a:effectLst/>
        </p:spPr>
        <p:txBody>
          <a:bodyPr vert="horz" wrap="square" lIns="91093" tIns="45546" rIns="91093" bIns="45546" numCol="1" anchor="b" anchorCtr="0" compatLnSpc="1">
            <a:prstTxWarp prst="textNoShape">
              <a:avLst/>
            </a:prstTxWarp>
          </a:bodyPr>
          <a:lstStyle>
            <a:lvl1pPr defTabSz="911225">
              <a:defRPr sz="1200"/>
            </a:lvl1pPr>
          </a:lstStyle>
          <a:p>
            <a:pPr>
              <a:defRPr/>
            </a:pPr>
            <a:fld id="{3B6969A9-3821-4A4C-8478-0299BF82BA2F}" type="slidenum">
              <a:rPr lang="es-ES"/>
              <a:pPr>
                <a:defRPr/>
              </a:pPr>
              <a:t>‹Nº›</a:t>
            </a:fld>
            <a:endParaRPr lang="es-ES"/>
          </a:p>
        </p:txBody>
      </p:sp>
    </p:spTree>
    <p:extLst>
      <p:ext uri="{BB962C8B-B14F-4D97-AF65-F5344CB8AC3E}">
        <p14:creationId xmlns:p14="http://schemas.microsoft.com/office/powerpoint/2010/main" val="36349271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6914" name="Rectangle 2"/>
          <p:cNvSpPr>
            <a:spLocks noGrp="1" noChangeArrowheads="1"/>
          </p:cNvSpPr>
          <p:nvPr>
            <p:ph type="hdr" sz="quarter"/>
          </p:nvPr>
        </p:nvSpPr>
        <p:spPr bwMode="auto">
          <a:xfrm>
            <a:off x="0" y="0"/>
            <a:ext cx="2940050" cy="495300"/>
          </a:xfrm>
          <a:prstGeom prst="rect">
            <a:avLst/>
          </a:prstGeom>
          <a:noFill/>
          <a:ln w="9525">
            <a:noFill/>
            <a:miter lim="800000"/>
            <a:headEnd/>
            <a:tailEnd/>
          </a:ln>
          <a:effectLst/>
        </p:spPr>
        <p:txBody>
          <a:bodyPr vert="horz" wrap="square" lIns="91093" tIns="45546" rIns="91093" bIns="45546" numCol="1" anchor="t" anchorCtr="0" compatLnSpc="1">
            <a:prstTxWarp prst="textNoShape">
              <a:avLst/>
            </a:prstTxWarp>
          </a:bodyPr>
          <a:lstStyle>
            <a:lvl1pPr algn="l" defTabSz="911225">
              <a:defRPr sz="1200"/>
            </a:lvl1pPr>
          </a:lstStyle>
          <a:p>
            <a:pPr>
              <a:defRPr/>
            </a:pPr>
            <a:endParaRPr lang="es-ES"/>
          </a:p>
        </p:txBody>
      </p:sp>
      <p:sp>
        <p:nvSpPr>
          <p:cNvPr id="166915" name="Rectangle 3"/>
          <p:cNvSpPr>
            <a:spLocks noGrp="1" noChangeArrowheads="1"/>
          </p:cNvSpPr>
          <p:nvPr>
            <p:ph type="dt" idx="1"/>
          </p:nvPr>
        </p:nvSpPr>
        <p:spPr bwMode="auto">
          <a:xfrm>
            <a:off x="3840163" y="0"/>
            <a:ext cx="2940050" cy="495300"/>
          </a:xfrm>
          <a:prstGeom prst="rect">
            <a:avLst/>
          </a:prstGeom>
          <a:noFill/>
          <a:ln w="9525">
            <a:noFill/>
            <a:miter lim="800000"/>
            <a:headEnd/>
            <a:tailEnd/>
          </a:ln>
          <a:effectLst/>
        </p:spPr>
        <p:txBody>
          <a:bodyPr vert="horz" wrap="square" lIns="91093" tIns="45546" rIns="91093" bIns="45546" numCol="1" anchor="t" anchorCtr="0" compatLnSpc="1">
            <a:prstTxWarp prst="textNoShape">
              <a:avLst/>
            </a:prstTxWarp>
          </a:bodyPr>
          <a:lstStyle>
            <a:lvl1pPr defTabSz="911225">
              <a:defRPr sz="1200"/>
            </a:lvl1pPr>
          </a:lstStyle>
          <a:p>
            <a:pPr>
              <a:defRPr/>
            </a:pPr>
            <a:endParaRPr lang="es-ES"/>
          </a:p>
        </p:txBody>
      </p:sp>
      <p:sp>
        <p:nvSpPr>
          <p:cNvPr id="45060" name="Rectangle 4"/>
          <p:cNvSpPr>
            <a:spLocks noGrp="1" noRot="1" noChangeAspect="1" noChangeArrowheads="1" noTextEdit="1"/>
          </p:cNvSpPr>
          <p:nvPr>
            <p:ph type="sldImg" idx="2"/>
          </p:nvPr>
        </p:nvSpPr>
        <p:spPr bwMode="auto">
          <a:xfrm>
            <a:off x="920750" y="741363"/>
            <a:ext cx="4940300"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7" name="Rectangle 5"/>
          <p:cNvSpPr>
            <a:spLocks noGrp="1" noChangeArrowheads="1"/>
          </p:cNvSpPr>
          <p:nvPr>
            <p:ph type="body" sz="quarter" idx="3"/>
          </p:nvPr>
        </p:nvSpPr>
        <p:spPr bwMode="auto">
          <a:xfrm>
            <a:off x="677863" y="4694238"/>
            <a:ext cx="5426075" cy="4445000"/>
          </a:xfrm>
          <a:prstGeom prst="rect">
            <a:avLst/>
          </a:prstGeom>
          <a:noFill/>
          <a:ln w="9525">
            <a:noFill/>
            <a:miter lim="800000"/>
            <a:headEnd/>
            <a:tailEnd/>
          </a:ln>
          <a:effectLst/>
        </p:spPr>
        <p:txBody>
          <a:bodyPr vert="horz" wrap="square" lIns="91093" tIns="45546" rIns="91093" bIns="45546"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166918" name="Rectangle 6"/>
          <p:cNvSpPr>
            <a:spLocks noGrp="1" noChangeArrowheads="1"/>
          </p:cNvSpPr>
          <p:nvPr>
            <p:ph type="ftr" sz="quarter" idx="4"/>
          </p:nvPr>
        </p:nvSpPr>
        <p:spPr bwMode="auto">
          <a:xfrm>
            <a:off x="0" y="9383713"/>
            <a:ext cx="2940050" cy="495300"/>
          </a:xfrm>
          <a:prstGeom prst="rect">
            <a:avLst/>
          </a:prstGeom>
          <a:noFill/>
          <a:ln w="9525">
            <a:noFill/>
            <a:miter lim="800000"/>
            <a:headEnd/>
            <a:tailEnd/>
          </a:ln>
          <a:effectLst/>
        </p:spPr>
        <p:txBody>
          <a:bodyPr vert="horz" wrap="square" lIns="91093" tIns="45546" rIns="91093" bIns="45546" numCol="1" anchor="b" anchorCtr="0" compatLnSpc="1">
            <a:prstTxWarp prst="textNoShape">
              <a:avLst/>
            </a:prstTxWarp>
          </a:bodyPr>
          <a:lstStyle>
            <a:lvl1pPr algn="l" defTabSz="911225">
              <a:defRPr sz="1200"/>
            </a:lvl1pPr>
          </a:lstStyle>
          <a:p>
            <a:pPr>
              <a:defRPr/>
            </a:pPr>
            <a:endParaRPr lang="es-ES"/>
          </a:p>
        </p:txBody>
      </p:sp>
      <p:sp>
        <p:nvSpPr>
          <p:cNvPr id="166919" name="Rectangle 7"/>
          <p:cNvSpPr>
            <a:spLocks noGrp="1" noChangeArrowheads="1"/>
          </p:cNvSpPr>
          <p:nvPr>
            <p:ph type="sldNum" sz="quarter" idx="5"/>
          </p:nvPr>
        </p:nvSpPr>
        <p:spPr bwMode="auto">
          <a:xfrm>
            <a:off x="3840163" y="9383713"/>
            <a:ext cx="2940050" cy="495300"/>
          </a:xfrm>
          <a:prstGeom prst="rect">
            <a:avLst/>
          </a:prstGeom>
          <a:noFill/>
          <a:ln w="9525">
            <a:noFill/>
            <a:miter lim="800000"/>
            <a:headEnd/>
            <a:tailEnd/>
          </a:ln>
          <a:effectLst/>
        </p:spPr>
        <p:txBody>
          <a:bodyPr vert="horz" wrap="square" lIns="91093" tIns="45546" rIns="91093" bIns="45546" numCol="1" anchor="b" anchorCtr="0" compatLnSpc="1">
            <a:prstTxWarp prst="textNoShape">
              <a:avLst/>
            </a:prstTxWarp>
          </a:bodyPr>
          <a:lstStyle>
            <a:lvl1pPr defTabSz="911225">
              <a:defRPr sz="1200"/>
            </a:lvl1pPr>
          </a:lstStyle>
          <a:p>
            <a:pPr>
              <a:defRPr/>
            </a:pPr>
            <a:fld id="{87AC20F3-E81B-4868-8224-25137E267DC5}" type="slidenum">
              <a:rPr lang="es-ES"/>
              <a:pPr>
                <a:defRPr/>
              </a:pPr>
              <a:t>‹Nº›</a:t>
            </a:fld>
            <a:endParaRPr lang="es-ES"/>
          </a:p>
        </p:txBody>
      </p:sp>
    </p:spTree>
    <p:extLst>
      <p:ext uri="{BB962C8B-B14F-4D97-AF65-F5344CB8AC3E}">
        <p14:creationId xmlns:p14="http://schemas.microsoft.com/office/powerpoint/2010/main" val="35249836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es-ES" dirty="0"/>
          </a:p>
        </p:txBody>
      </p:sp>
      <p:sp>
        <p:nvSpPr>
          <p:cNvPr id="4" name="Marcador de posición de número de diapositiva 3"/>
          <p:cNvSpPr>
            <a:spLocks noGrp="1"/>
          </p:cNvSpPr>
          <p:nvPr>
            <p:ph type="sldNum" sz="quarter" idx="10"/>
          </p:nvPr>
        </p:nvSpPr>
        <p:spPr/>
        <p:txBody>
          <a:bodyPr/>
          <a:lstStyle/>
          <a:p>
            <a:pPr>
              <a:defRPr/>
            </a:pPr>
            <a:fld id="{87AC20F3-E81B-4868-8224-25137E267DC5}" type="slidenum">
              <a:rPr lang="es-ES" smtClean="0"/>
              <a:pPr>
                <a:defRPr/>
              </a:pPr>
              <a:t>1</a:t>
            </a:fld>
            <a:endParaRPr lang="es-ES"/>
          </a:p>
        </p:txBody>
      </p:sp>
    </p:spTree>
    <p:extLst>
      <p:ext uri="{BB962C8B-B14F-4D97-AF65-F5344CB8AC3E}">
        <p14:creationId xmlns:p14="http://schemas.microsoft.com/office/powerpoint/2010/main" val="6718569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35</a:t>
            </a:fld>
            <a:endParaRPr lang="es-ES" dirty="0"/>
          </a:p>
        </p:txBody>
      </p:sp>
    </p:spTree>
    <p:extLst>
      <p:ext uri="{BB962C8B-B14F-4D97-AF65-F5344CB8AC3E}">
        <p14:creationId xmlns:p14="http://schemas.microsoft.com/office/powerpoint/2010/main" val="1108117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36</a:t>
            </a:fld>
            <a:endParaRPr lang="es-ES" dirty="0"/>
          </a:p>
        </p:txBody>
      </p:sp>
    </p:spTree>
    <p:extLst>
      <p:ext uri="{BB962C8B-B14F-4D97-AF65-F5344CB8AC3E}">
        <p14:creationId xmlns:p14="http://schemas.microsoft.com/office/powerpoint/2010/main" val="3675154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37</a:t>
            </a:fld>
            <a:endParaRPr lang="es-ES" dirty="0"/>
          </a:p>
        </p:txBody>
      </p:sp>
    </p:spTree>
    <p:extLst>
      <p:ext uri="{BB962C8B-B14F-4D97-AF65-F5344CB8AC3E}">
        <p14:creationId xmlns:p14="http://schemas.microsoft.com/office/powerpoint/2010/main" val="1996589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38</a:t>
            </a:fld>
            <a:endParaRPr lang="es-ES" dirty="0"/>
          </a:p>
        </p:txBody>
      </p:sp>
    </p:spTree>
    <p:extLst>
      <p:ext uri="{BB962C8B-B14F-4D97-AF65-F5344CB8AC3E}">
        <p14:creationId xmlns:p14="http://schemas.microsoft.com/office/powerpoint/2010/main" val="4006139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39</a:t>
            </a:fld>
            <a:endParaRPr lang="es-ES" dirty="0"/>
          </a:p>
        </p:txBody>
      </p:sp>
    </p:spTree>
    <p:extLst>
      <p:ext uri="{BB962C8B-B14F-4D97-AF65-F5344CB8AC3E}">
        <p14:creationId xmlns:p14="http://schemas.microsoft.com/office/powerpoint/2010/main" val="43494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a:defRPr/>
            </a:pPr>
            <a:fld id="{87AC20F3-E81B-4868-8224-25137E267DC5}" type="slidenum">
              <a:rPr lang="es-ES" smtClean="0"/>
              <a:pPr>
                <a:defRPr/>
              </a:pPr>
              <a:t>40</a:t>
            </a:fld>
            <a:endParaRPr lang="es-ES"/>
          </a:p>
        </p:txBody>
      </p:sp>
    </p:spTree>
    <p:extLst>
      <p:ext uri="{BB962C8B-B14F-4D97-AF65-F5344CB8AC3E}">
        <p14:creationId xmlns:p14="http://schemas.microsoft.com/office/powerpoint/2010/main" val="374601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41</a:t>
            </a:fld>
            <a:endParaRPr lang="es-ES" dirty="0"/>
          </a:p>
        </p:txBody>
      </p:sp>
    </p:spTree>
    <p:extLst>
      <p:ext uri="{BB962C8B-B14F-4D97-AF65-F5344CB8AC3E}">
        <p14:creationId xmlns:p14="http://schemas.microsoft.com/office/powerpoint/2010/main" val="1296759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42</a:t>
            </a:fld>
            <a:endParaRPr lang="es-ES" dirty="0"/>
          </a:p>
        </p:txBody>
      </p:sp>
    </p:spTree>
    <p:extLst>
      <p:ext uri="{BB962C8B-B14F-4D97-AF65-F5344CB8AC3E}">
        <p14:creationId xmlns:p14="http://schemas.microsoft.com/office/powerpoint/2010/main" val="4058537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43</a:t>
            </a:fld>
            <a:endParaRPr lang="es-ES" dirty="0"/>
          </a:p>
        </p:txBody>
      </p:sp>
    </p:spTree>
    <p:extLst>
      <p:ext uri="{BB962C8B-B14F-4D97-AF65-F5344CB8AC3E}">
        <p14:creationId xmlns:p14="http://schemas.microsoft.com/office/powerpoint/2010/main" val="15922649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44</a:t>
            </a:fld>
            <a:endParaRPr lang="es-ES" dirty="0"/>
          </a:p>
        </p:txBody>
      </p:sp>
    </p:spTree>
    <p:extLst>
      <p:ext uri="{BB962C8B-B14F-4D97-AF65-F5344CB8AC3E}">
        <p14:creationId xmlns:p14="http://schemas.microsoft.com/office/powerpoint/2010/main" val="861998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a:defRPr/>
            </a:pPr>
            <a:fld id="{87AC20F3-E81B-4868-8224-25137E267DC5}" type="slidenum">
              <a:rPr lang="es-ES" smtClean="0"/>
              <a:pPr>
                <a:defRPr/>
              </a:pPr>
              <a:t>27</a:t>
            </a:fld>
            <a:endParaRPr lang="es-ES"/>
          </a:p>
        </p:txBody>
      </p:sp>
    </p:spTree>
    <p:extLst>
      <p:ext uri="{BB962C8B-B14F-4D97-AF65-F5344CB8AC3E}">
        <p14:creationId xmlns:p14="http://schemas.microsoft.com/office/powerpoint/2010/main" val="2683726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45</a:t>
            </a:fld>
            <a:endParaRPr lang="es-ES" dirty="0"/>
          </a:p>
        </p:txBody>
      </p:sp>
    </p:spTree>
    <p:extLst>
      <p:ext uri="{BB962C8B-B14F-4D97-AF65-F5344CB8AC3E}">
        <p14:creationId xmlns:p14="http://schemas.microsoft.com/office/powerpoint/2010/main" val="38225584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46</a:t>
            </a:fld>
            <a:endParaRPr lang="es-ES" dirty="0"/>
          </a:p>
        </p:txBody>
      </p:sp>
    </p:spTree>
    <p:extLst>
      <p:ext uri="{BB962C8B-B14F-4D97-AF65-F5344CB8AC3E}">
        <p14:creationId xmlns:p14="http://schemas.microsoft.com/office/powerpoint/2010/main" val="3290079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47</a:t>
            </a:fld>
            <a:endParaRPr lang="es-ES" dirty="0"/>
          </a:p>
        </p:txBody>
      </p:sp>
    </p:spTree>
    <p:extLst>
      <p:ext uri="{BB962C8B-B14F-4D97-AF65-F5344CB8AC3E}">
        <p14:creationId xmlns:p14="http://schemas.microsoft.com/office/powerpoint/2010/main" val="13314389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48</a:t>
            </a:fld>
            <a:endParaRPr lang="es-ES" dirty="0"/>
          </a:p>
        </p:txBody>
      </p:sp>
    </p:spTree>
    <p:extLst>
      <p:ext uri="{BB962C8B-B14F-4D97-AF65-F5344CB8AC3E}">
        <p14:creationId xmlns:p14="http://schemas.microsoft.com/office/powerpoint/2010/main" val="1268288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49</a:t>
            </a:fld>
            <a:endParaRPr lang="es-ES" dirty="0"/>
          </a:p>
        </p:txBody>
      </p:sp>
    </p:spTree>
    <p:extLst>
      <p:ext uri="{BB962C8B-B14F-4D97-AF65-F5344CB8AC3E}">
        <p14:creationId xmlns:p14="http://schemas.microsoft.com/office/powerpoint/2010/main" val="1510608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50</a:t>
            </a:fld>
            <a:endParaRPr lang="es-ES" dirty="0"/>
          </a:p>
        </p:txBody>
      </p:sp>
    </p:spTree>
    <p:extLst>
      <p:ext uri="{BB962C8B-B14F-4D97-AF65-F5344CB8AC3E}">
        <p14:creationId xmlns:p14="http://schemas.microsoft.com/office/powerpoint/2010/main" val="1999674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51</a:t>
            </a:fld>
            <a:endParaRPr lang="es-ES" dirty="0"/>
          </a:p>
        </p:txBody>
      </p:sp>
    </p:spTree>
    <p:extLst>
      <p:ext uri="{BB962C8B-B14F-4D97-AF65-F5344CB8AC3E}">
        <p14:creationId xmlns:p14="http://schemas.microsoft.com/office/powerpoint/2010/main" val="925066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52</a:t>
            </a:fld>
            <a:endParaRPr lang="es-ES" dirty="0"/>
          </a:p>
        </p:txBody>
      </p:sp>
    </p:spTree>
    <p:extLst>
      <p:ext uri="{BB962C8B-B14F-4D97-AF65-F5344CB8AC3E}">
        <p14:creationId xmlns:p14="http://schemas.microsoft.com/office/powerpoint/2010/main" val="42644078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53</a:t>
            </a:fld>
            <a:endParaRPr lang="es-ES" dirty="0"/>
          </a:p>
        </p:txBody>
      </p:sp>
    </p:spTree>
    <p:extLst>
      <p:ext uri="{BB962C8B-B14F-4D97-AF65-F5344CB8AC3E}">
        <p14:creationId xmlns:p14="http://schemas.microsoft.com/office/powerpoint/2010/main" val="37499153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54</a:t>
            </a:fld>
            <a:endParaRPr lang="es-ES" dirty="0"/>
          </a:p>
        </p:txBody>
      </p:sp>
    </p:spTree>
    <p:extLst>
      <p:ext uri="{BB962C8B-B14F-4D97-AF65-F5344CB8AC3E}">
        <p14:creationId xmlns:p14="http://schemas.microsoft.com/office/powerpoint/2010/main" val="2424808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pPr>
              <a:defRPr/>
            </a:pPr>
            <a:fld id="{87AC20F3-E81B-4868-8224-25137E267DC5}" type="slidenum">
              <a:rPr lang="es-ES" smtClean="0"/>
              <a:pPr>
                <a:defRPr/>
              </a:pPr>
              <a:t>28</a:t>
            </a:fld>
            <a:endParaRPr lang="es-ES"/>
          </a:p>
        </p:txBody>
      </p:sp>
    </p:spTree>
    <p:extLst>
      <p:ext uri="{BB962C8B-B14F-4D97-AF65-F5344CB8AC3E}">
        <p14:creationId xmlns:p14="http://schemas.microsoft.com/office/powerpoint/2010/main" val="32777836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55</a:t>
            </a:fld>
            <a:endParaRPr lang="es-ES" dirty="0"/>
          </a:p>
        </p:txBody>
      </p:sp>
    </p:spTree>
    <p:extLst>
      <p:ext uri="{BB962C8B-B14F-4D97-AF65-F5344CB8AC3E}">
        <p14:creationId xmlns:p14="http://schemas.microsoft.com/office/powerpoint/2010/main" val="4607000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56</a:t>
            </a:fld>
            <a:endParaRPr lang="es-ES" dirty="0"/>
          </a:p>
        </p:txBody>
      </p:sp>
    </p:spTree>
    <p:extLst>
      <p:ext uri="{BB962C8B-B14F-4D97-AF65-F5344CB8AC3E}">
        <p14:creationId xmlns:p14="http://schemas.microsoft.com/office/powerpoint/2010/main" val="2052224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57</a:t>
            </a:fld>
            <a:endParaRPr lang="es-ES" dirty="0"/>
          </a:p>
        </p:txBody>
      </p:sp>
    </p:spTree>
    <p:extLst>
      <p:ext uri="{BB962C8B-B14F-4D97-AF65-F5344CB8AC3E}">
        <p14:creationId xmlns:p14="http://schemas.microsoft.com/office/powerpoint/2010/main" val="16573271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58</a:t>
            </a:fld>
            <a:endParaRPr lang="es-ES" dirty="0"/>
          </a:p>
        </p:txBody>
      </p:sp>
    </p:spTree>
    <p:extLst>
      <p:ext uri="{BB962C8B-B14F-4D97-AF65-F5344CB8AC3E}">
        <p14:creationId xmlns:p14="http://schemas.microsoft.com/office/powerpoint/2010/main" val="385769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59</a:t>
            </a:fld>
            <a:endParaRPr lang="es-ES" dirty="0"/>
          </a:p>
        </p:txBody>
      </p:sp>
    </p:spTree>
    <p:extLst>
      <p:ext uri="{BB962C8B-B14F-4D97-AF65-F5344CB8AC3E}">
        <p14:creationId xmlns:p14="http://schemas.microsoft.com/office/powerpoint/2010/main" val="17160039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60</a:t>
            </a:fld>
            <a:endParaRPr lang="es-ES" dirty="0"/>
          </a:p>
        </p:txBody>
      </p:sp>
    </p:spTree>
    <p:extLst>
      <p:ext uri="{BB962C8B-B14F-4D97-AF65-F5344CB8AC3E}">
        <p14:creationId xmlns:p14="http://schemas.microsoft.com/office/powerpoint/2010/main" val="27386580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61</a:t>
            </a:fld>
            <a:endParaRPr lang="es-ES" dirty="0"/>
          </a:p>
        </p:txBody>
      </p:sp>
    </p:spTree>
    <p:extLst>
      <p:ext uri="{BB962C8B-B14F-4D97-AF65-F5344CB8AC3E}">
        <p14:creationId xmlns:p14="http://schemas.microsoft.com/office/powerpoint/2010/main" val="27640054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62</a:t>
            </a:fld>
            <a:endParaRPr lang="es-ES" dirty="0"/>
          </a:p>
        </p:txBody>
      </p:sp>
    </p:spTree>
    <p:extLst>
      <p:ext uri="{BB962C8B-B14F-4D97-AF65-F5344CB8AC3E}">
        <p14:creationId xmlns:p14="http://schemas.microsoft.com/office/powerpoint/2010/main" val="39776413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63</a:t>
            </a:fld>
            <a:endParaRPr lang="es-ES" dirty="0"/>
          </a:p>
        </p:txBody>
      </p:sp>
    </p:spTree>
    <p:extLst>
      <p:ext uri="{BB962C8B-B14F-4D97-AF65-F5344CB8AC3E}">
        <p14:creationId xmlns:p14="http://schemas.microsoft.com/office/powerpoint/2010/main" val="37200008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64</a:t>
            </a:fld>
            <a:endParaRPr lang="es-ES" dirty="0"/>
          </a:p>
        </p:txBody>
      </p:sp>
    </p:spTree>
    <p:extLst>
      <p:ext uri="{BB962C8B-B14F-4D97-AF65-F5344CB8AC3E}">
        <p14:creationId xmlns:p14="http://schemas.microsoft.com/office/powerpoint/2010/main" val="830816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29</a:t>
            </a:fld>
            <a:endParaRPr lang="es-ES" dirty="0"/>
          </a:p>
        </p:txBody>
      </p:sp>
    </p:spTree>
    <p:extLst>
      <p:ext uri="{BB962C8B-B14F-4D97-AF65-F5344CB8AC3E}">
        <p14:creationId xmlns:p14="http://schemas.microsoft.com/office/powerpoint/2010/main" val="27039635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65</a:t>
            </a:fld>
            <a:endParaRPr lang="es-ES" dirty="0"/>
          </a:p>
        </p:txBody>
      </p:sp>
    </p:spTree>
    <p:extLst>
      <p:ext uri="{BB962C8B-B14F-4D97-AF65-F5344CB8AC3E}">
        <p14:creationId xmlns:p14="http://schemas.microsoft.com/office/powerpoint/2010/main" val="26330623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66</a:t>
            </a:fld>
            <a:endParaRPr lang="es-ES" dirty="0"/>
          </a:p>
        </p:txBody>
      </p:sp>
    </p:spTree>
    <p:extLst>
      <p:ext uri="{BB962C8B-B14F-4D97-AF65-F5344CB8AC3E}">
        <p14:creationId xmlns:p14="http://schemas.microsoft.com/office/powerpoint/2010/main" val="26628980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67</a:t>
            </a:fld>
            <a:endParaRPr lang="es-ES" dirty="0"/>
          </a:p>
        </p:txBody>
      </p:sp>
    </p:spTree>
    <p:extLst>
      <p:ext uri="{BB962C8B-B14F-4D97-AF65-F5344CB8AC3E}">
        <p14:creationId xmlns:p14="http://schemas.microsoft.com/office/powerpoint/2010/main" val="5756158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68</a:t>
            </a:fld>
            <a:endParaRPr lang="es-ES" dirty="0"/>
          </a:p>
        </p:txBody>
      </p:sp>
    </p:spTree>
    <p:extLst>
      <p:ext uri="{BB962C8B-B14F-4D97-AF65-F5344CB8AC3E}">
        <p14:creationId xmlns:p14="http://schemas.microsoft.com/office/powerpoint/2010/main" val="27262206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69</a:t>
            </a:fld>
            <a:endParaRPr lang="es-ES" dirty="0"/>
          </a:p>
        </p:txBody>
      </p:sp>
    </p:spTree>
    <p:extLst>
      <p:ext uri="{BB962C8B-B14F-4D97-AF65-F5344CB8AC3E}">
        <p14:creationId xmlns:p14="http://schemas.microsoft.com/office/powerpoint/2010/main" val="10148698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70</a:t>
            </a:fld>
            <a:endParaRPr lang="es-ES" dirty="0"/>
          </a:p>
        </p:txBody>
      </p:sp>
    </p:spTree>
    <p:extLst>
      <p:ext uri="{BB962C8B-B14F-4D97-AF65-F5344CB8AC3E}">
        <p14:creationId xmlns:p14="http://schemas.microsoft.com/office/powerpoint/2010/main" val="1511348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30</a:t>
            </a:fld>
            <a:endParaRPr lang="es-ES" dirty="0"/>
          </a:p>
        </p:txBody>
      </p:sp>
    </p:spTree>
    <p:extLst>
      <p:ext uri="{BB962C8B-B14F-4D97-AF65-F5344CB8AC3E}">
        <p14:creationId xmlns:p14="http://schemas.microsoft.com/office/powerpoint/2010/main" val="3760385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31</a:t>
            </a:fld>
            <a:endParaRPr lang="es-ES" dirty="0"/>
          </a:p>
        </p:txBody>
      </p:sp>
    </p:spTree>
    <p:extLst>
      <p:ext uri="{BB962C8B-B14F-4D97-AF65-F5344CB8AC3E}">
        <p14:creationId xmlns:p14="http://schemas.microsoft.com/office/powerpoint/2010/main" val="3338691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32</a:t>
            </a:fld>
            <a:endParaRPr lang="es-ES" dirty="0"/>
          </a:p>
        </p:txBody>
      </p:sp>
    </p:spTree>
    <p:extLst>
      <p:ext uri="{BB962C8B-B14F-4D97-AF65-F5344CB8AC3E}">
        <p14:creationId xmlns:p14="http://schemas.microsoft.com/office/powerpoint/2010/main" val="3035473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33</a:t>
            </a:fld>
            <a:endParaRPr lang="es-ES" dirty="0"/>
          </a:p>
        </p:txBody>
      </p:sp>
    </p:spTree>
    <p:extLst>
      <p:ext uri="{BB962C8B-B14F-4D97-AF65-F5344CB8AC3E}">
        <p14:creationId xmlns:p14="http://schemas.microsoft.com/office/powerpoint/2010/main" val="3069999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a:xfrm>
            <a:off x="1371600" y="1143000"/>
            <a:ext cx="4114800" cy="3086100"/>
          </a:xfrm>
        </p:spPr>
      </p:sp>
      <p:sp>
        <p:nvSpPr>
          <p:cNvPr id="3" name="Marcador de posición de notas 2"/>
          <p:cNvSpPr>
            <a:spLocks noGrp="1"/>
          </p:cNvSpPr>
          <p:nvPr>
            <p:ph type="body" idx="1"/>
          </p:nvPr>
        </p:nvSpPr>
        <p:spPr/>
        <p:txBody>
          <a:bodyPr/>
          <a:lstStyle/>
          <a:p>
            <a:pPr fontAlgn="base"/>
            <a:endParaRPr lang="es-ES" dirty="0"/>
          </a:p>
        </p:txBody>
      </p:sp>
      <p:sp>
        <p:nvSpPr>
          <p:cNvPr id="4" name="Marcador de posición de número de diapositiva 3"/>
          <p:cNvSpPr>
            <a:spLocks noGrp="1"/>
          </p:cNvSpPr>
          <p:nvPr>
            <p:ph type="sldNum" sz="quarter" idx="10"/>
          </p:nvPr>
        </p:nvSpPr>
        <p:spPr/>
        <p:txBody>
          <a:bodyPr/>
          <a:lstStyle/>
          <a:p>
            <a:fld id="{A552BCB6-B512-43B4-A145-FA6C3AAD3CEF}" type="slidenum">
              <a:rPr lang="es-ES" smtClean="0"/>
              <a:t>34</a:t>
            </a:fld>
            <a:endParaRPr lang="es-ES" dirty="0"/>
          </a:p>
        </p:txBody>
      </p:sp>
    </p:spTree>
    <p:extLst>
      <p:ext uri="{BB962C8B-B14F-4D97-AF65-F5344CB8AC3E}">
        <p14:creationId xmlns:p14="http://schemas.microsoft.com/office/powerpoint/2010/main" val="13620687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tif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tiff"/><Relationship Id="rId5" Type="http://schemas.openxmlformats.org/officeDocument/2006/relationships/image" Target="../media/image5.png"/><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2">
    <p:spTree>
      <p:nvGrpSpPr>
        <p:cNvPr id="1" name=""/>
        <p:cNvGrpSpPr/>
        <p:nvPr/>
      </p:nvGrpSpPr>
      <p:grpSpPr>
        <a:xfrm>
          <a:off x="0" y="0"/>
          <a:ext cx="0" cy="0"/>
          <a:chOff x="0" y="0"/>
          <a:chExt cx="0" cy="0"/>
        </a:xfrm>
      </p:grpSpPr>
      <p:pic>
        <p:nvPicPr>
          <p:cNvPr id="12" name="Imagen 11"/>
          <p:cNvPicPr>
            <a:picLocks noChangeAspect="1"/>
          </p:cNvPicPr>
          <p:nvPr userDrawn="1"/>
        </p:nvPicPr>
        <p:blipFill rotWithShape="1">
          <a:blip r:embed="rId2"/>
          <a:srcRect l="7077" t="35215"/>
          <a:stretch/>
        </p:blipFill>
        <p:spPr>
          <a:xfrm>
            <a:off x="0" y="4435214"/>
            <a:ext cx="2140744" cy="2245008"/>
          </a:xfrm>
          <a:prstGeom prst="rect">
            <a:avLst/>
          </a:prstGeom>
        </p:spPr>
      </p:pic>
      <p:pic>
        <p:nvPicPr>
          <p:cNvPr id="16" name="Picture 3"/>
          <p:cNvPicPr>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141032" y="2118361"/>
            <a:ext cx="53503" cy="4739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54" name="Rectangle 18"/>
          <p:cNvSpPr>
            <a:spLocks noGrp="1" noChangeArrowheads="1"/>
          </p:cNvSpPr>
          <p:nvPr>
            <p:ph type="subTitle" idx="1"/>
          </p:nvPr>
        </p:nvSpPr>
        <p:spPr>
          <a:xfrm>
            <a:off x="2644048" y="4364863"/>
            <a:ext cx="5808836" cy="1998921"/>
          </a:xfrm>
        </p:spPr>
        <p:txBody>
          <a:bodyPr/>
          <a:lstStyle>
            <a:lvl1pPr marL="0" indent="0">
              <a:spcBef>
                <a:spcPts val="300"/>
              </a:spcBef>
              <a:buClr>
                <a:schemeClr val="bg1">
                  <a:lumMod val="50000"/>
                </a:schemeClr>
              </a:buClr>
              <a:buSzPct val="90000"/>
              <a:buFont typeface="+mj-lt"/>
              <a:buNone/>
              <a:defRPr sz="2400" b="1" baseline="0">
                <a:solidFill>
                  <a:schemeClr val="tx1">
                    <a:lumMod val="75000"/>
                    <a:lumOff val="25000"/>
                  </a:schemeClr>
                </a:solidFill>
              </a:defRPr>
            </a:lvl1pPr>
          </a:lstStyle>
          <a:p>
            <a:endParaRPr lang="es-ES" dirty="0"/>
          </a:p>
        </p:txBody>
      </p:sp>
      <p:sp>
        <p:nvSpPr>
          <p:cNvPr id="39953" name="Rectangle 17"/>
          <p:cNvSpPr>
            <a:spLocks noGrp="1" noChangeArrowheads="1"/>
          </p:cNvSpPr>
          <p:nvPr>
            <p:ph type="ctrTitle"/>
          </p:nvPr>
        </p:nvSpPr>
        <p:spPr>
          <a:xfrm>
            <a:off x="2644048" y="1994053"/>
            <a:ext cx="5808836" cy="1937635"/>
          </a:xfrm>
        </p:spPr>
        <p:txBody>
          <a:bodyPr/>
          <a:lstStyle>
            <a:lvl1pPr>
              <a:spcBef>
                <a:spcPts val="300"/>
              </a:spcBef>
              <a:defRPr sz="4000" b="1" baseline="0">
                <a:solidFill>
                  <a:schemeClr val="tx1"/>
                </a:solidFill>
              </a:defRPr>
            </a:lvl1pPr>
          </a:lstStyle>
          <a:p>
            <a:endParaRPr lang="es-ES" dirty="0"/>
          </a:p>
        </p:txBody>
      </p:sp>
      <p:pic>
        <p:nvPicPr>
          <p:cNvPr id="24" name="Picture 3"/>
          <p:cNvPicPr>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 y="6678000"/>
            <a:ext cx="9143996" cy="1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992" y="2971264"/>
            <a:ext cx="1102761" cy="110276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992" y="1557529"/>
            <a:ext cx="1102761" cy="110276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3"/>
          <p:cNvSpPr txBox="1">
            <a:spLocks noChangeArrowheads="1"/>
          </p:cNvSpPr>
          <p:nvPr userDrawn="1"/>
        </p:nvSpPr>
        <p:spPr bwMode="auto">
          <a:xfrm>
            <a:off x="5784219" y="5967740"/>
            <a:ext cx="3239492" cy="71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ts val="300"/>
              </a:spcBef>
              <a:spcAft>
                <a:spcPct val="0"/>
              </a:spcAft>
              <a:buClr>
                <a:schemeClr val="bg1">
                  <a:lumMod val="50000"/>
                </a:schemeClr>
              </a:buClr>
              <a:buSzPct val="90000"/>
              <a:buFont typeface="+mj-lt"/>
              <a:buNone/>
              <a:defRPr sz="3200" b="1" baseline="0">
                <a:solidFill>
                  <a:schemeClr val="tx1">
                    <a:lumMod val="75000"/>
                    <a:lumOff val="25000"/>
                  </a:schemeClr>
                </a:solidFill>
                <a:latin typeface="Calibri" pitchFamily="34" charset="0"/>
                <a:ea typeface="+mn-ea"/>
                <a:cs typeface="Calibri" pitchFamily="34" charset="0"/>
              </a:defRPr>
            </a:lvl1pPr>
            <a:lvl2pPr marL="633413" indent="-269875" algn="l" rtl="0" eaLnBrk="0" fontAlgn="base" hangingPunct="0">
              <a:spcBef>
                <a:spcPct val="20000"/>
              </a:spcBef>
              <a:spcAft>
                <a:spcPct val="0"/>
              </a:spcAft>
              <a:buClr>
                <a:schemeClr val="accent2"/>
              </a:buClr>
              <a:buSzPct val="70000"/>
              <a:buFont typeface="Wingdings" pitchFamily="2" charset="2"/>
              <a:buChar char="¨"/>
              <a:defRPr sz="2400">
                <a:solidFill>
                  <a:schemeClr val="tx1"/>
                </a:solidFill>
                <a:latin typeface="Calibri" pitchFamily="34" charset="0"/>
                <a:cs typeface="Calibri" pitchFamily="34" charset="0"/>
              </a:defRPr>
            </a:lvl2pPr>
            <a:lvl3pPr marL="892175" indent="-263525" algn="l" rtl="0" eaLnBrk="0" fontAlgn="base" hangingPunct="0">
              <a:spcBef>
                <a:spcPct val="20000"/>
              </a:spcBef>
              <a:spcAft>
                <a:spcPct val="0"/>
              </a:spcAft>
              <a:buClr>
                <a:schemeClr val="bg2"/>
              </a:buClr>
              <a:buSzPct val="85000"/>
              <a:buFont typeface="Wingdings" pitchFamily="2" charset="2"/>
              <a:buChar char="n"/>
              <a:defRPr sz="2000">
                <a:solidFill>
                  <a:schemeClr val="tx1"/>
                </a:solidFill>
                <a:latin typeface="Calibri" pitchFamily="34" charset="0"/>
                <a:cs typeface="Calibri" pitchFamily="34" charset="0"/>
              </a:defRPr>
            </a:lvl3pPr>
            <a:lvl4pPr marL="1171575" indent="-190500" algn="l" rtl="0" eaLnBrk="0" fontAlgn="base" hangingPunct="0">
              <a:spcBef>
                <a:spcPct val="20000"/>
              </a:spcBef>
              <a:spcAft>
                <a:spcPct val="0"/>
              </a:spcAft>
              <a:buClr>
                <a:schemeClr val="accent2"/>
              </a:buClr>
              <a:buSzPct val="70000"/>
              <a:buFont typeface="Wingdings" pitchFamily="2" charset="2"/>
              <a:buChar char="¨"/>
              <a:defRPr sz="1800">
                <a:solidFill>
                  <a:schemeClr val="tx1"/>
                </a:solidFill>
                <a:latin typeface="Calibri" pitchFamily="34" charset="0"/>
                <a:cs typeface="Calibri" pitchFamily="34" charset="0"/>
              </a:defRPr>
            </a:lvl4pPr>
            <a:lvl5pPr marL="1431925" indent="-176213" algn="l" rtl="0" eaLnBrk="0" fontAlgn="base" hangingPunct="0">
              <a:spcBef>
                <a:spcPct val="20000"/>
              </a:spcBef>
              <a:spcAft>
                <a:spcPct val="0"/>
              </a:spcAft>
              <a:buClr>
                <a:schemeClr val="bg2"/>
              </a:buClr>
              <a:buSzPct val="110000"/>
              <a:buFont typeface="Wingdings" pitchFamily="2" charset="2"/>
              <a:buChar char="§"/>
              <a:defRPr sz="1600">
                <a:solidFill>
                  <a:schemeClr val="tx1"/>
                </a:solidFill>
                <a:latin typeface="Calibri" pitchFamily="34" charset="0"/>
                <a:cs typeface="Calibri" pitchFamily="34" charset="0"/>
              </a:defRPr>
            </a:lvl5pPr>
            <a:lvl6pPr marL="2514600" indent="-228600" algn="l" rtl="0" fontAlgn="base">
              <a:spcBef>
                <a:spcPct val="20000"/>
              </a:spcBef>
              <a:spcAft>
                <a:spcPct val="0"/>
              </a:spcAft>
              <a:buClr>
                <a:schemeClr val="bg2"/>
              </a:buClr>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a:solidFill>
                  <a:schemeClr val="tx1"/>
                </a:solidFill>
                <a:latin typeface="+mn-lt"/>
              </a:defRPr>
            </a:lvl9pPr>
          </a:lstStyle>
          <a:p>
            <a:pPr algn="r" eaLnBrk="1" hangingPunct="1">
              <a:spcBef>
                <a:spcPct val="0"/>
              </a:spcBef>
            </a:pPr>
            <a:r>
              <a:rPr lang="es-ES" sz="2000" kern="0" dirty="0"/>
              <a:t>José Luis Martínez</a:t>
            </a:r>
          </a:p>
          <a:p>
            <a:pPr algn="r" eaLnBrk="1" hangingPunct="1">
              <a:spcBef>
                <a:spcPct val="0"/>
              </a:spcBef>
            </a:pPr>
            <a:r>
              <a:rPr lang="es-ES" sz="1100" kern="0" dirty="0"/>
              <a:t>Universidad de Castilla–La Mancha </a:t>
            </a:r>
          </a:p>
        </p:txBody>
      </p:sp>
      <p:pic>
        <p:nvPicPr>
          <p:cNvPr id="13" name="Picture 9" descr="http://www.uclm.es/cidi/descargas/logomarca/jpg/logouclm_1_color.jp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448346" y="141672"/>
            <a:ext cx="1176660" cy="980727"/>
          </a:xfrm>
          <a:prstGeom prst="rect">
            <a:avLst/>
          </a:prstGeom>
          <a:ln>
            <a:noFill/>
          </a:ln>
          <a:effectLst>
            <a:outerShdw blurRad="292100" dist="635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n 1">
            <a:extLst>
              <a:ext uri="{FF2B5EF4-FFF2-40B4-BE49-F238E27FC236}">
                <a16:creationId xmlns:a16="http://schemas.microsoft.com/office/drawing/2014/main" xmlns="" id="{06BA34B4-D5CB-AE45-8A6F-10A1D22C9745}"/>
              </a:ext>
            </a:extLst>
          </p:cNvPr>
          <p:cNvPicPr>
            <a:picLocks noChangeAspect="1"/>
          </p:cNvPicPr>
          <p:nvPr userDrawn="1"/>
        </p:nvPicPr>
        <p:blipFill>
          <a:blip r:embed="rId7"/>
          <a:stretch>
            <a:fillRect/>
          </a:stretch>
        </p:blipFill>
        <p:spPr>
          <a:xfrm>
            <a:off x="6546413" y="293571"/>
            <a:ext cx="2149241" cy="477609"/>
          </a:xfrm>
          <a:prstGeom prst="rect">
            <a:avLst/>
          </a:prstGeom>
        </p:spPr>
      </p:pic>
    </p:spTree>
    <p:extLst>
      <p:ext uri="{BB962C8B-B14F-4D97-AF65-F5344CB8AC3E}">
        <p14:creationId xmlns:p14="http://schemas.microsoft.com/office/powerpoint/2010/main" val="26793915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46722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2674033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29800615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4172964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2863722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457979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8932373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247248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8872328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3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647998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Diapositiva de título 2">
    <p:spTree>
      <p:nvGrpSpPr>
        <p:cNvPr id="1" name=""/>
        <p:cNvGrpSpPr/>
        <p:nvPr/>
      </p:nvGrpSpPr>
      <p:grpSpPr>
        <a:xfrm>
          <a:off x="0" y="0"/>
          <a:ext cx="0" cy="0"/>
          <a:chOff x="0" y="0"/>
          <a:chExt cx="0" cy="0"/>
        </a:xfrm>
      </p:grpSpPr>
      <p:pic>
        <p:nvPicPr>
          <p:cNvPr id="16" name="Picture 3"/>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141032" y="2118361"/>
            <a:ext cx="53503" cy="4739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54" name="Rectangle 18"/>
          <p:cNvSpPr>
            <a:spLocks noGrp="1" noChangeArrowheads="1"/>
          </p:cNvSpPr>
          <p:nvPr>
            <p:ph type="subTitle" idx="1" hasCustomPrompt="1"/>
          </p:nvPr>
        </p:nvSpPr>
        <p:spPr>
          <a:xfrm>
            <a:off x="2644048" y="4364863"/>
            <a:ext cx="5808836" cy="1998921"/>
          </a:xfrm>
        </p:spPr>
        <p:txBody>
          <a:bodyPr/>
          <a:lstStyle>
            <a:lvl1pPr marL="0" indent="0">
              <a:spcBef>
                <a:spcPts val="300"/>
              </a:spcBef>
              <a:buClr>
                <a:schemeClr val="bg1">
                  <a:lumMod val="50000"/>
                </a:schemeClr>
              </a:buClr>
              <a:buSzPct val="90000"/>
              <a:buFont typeface="+mj-lt"/>
              <a:buNone/>
              <a:defRPr sz="3200" b="1" baseline="0">
                <a:solidFill>
                  <a:schemeClr val="tx1">
                    <a:lumMod val="75000"/>
                    <a:lumOff val="25000"/>
                  </a:schemeClr>
                </a:solidFill>
              </a:defRPr>
            </a:lvl1pPr>
          </a:lstStyle>
          <a:p>
            <a:r>
              <a:rPr lang="es-ES" dirty="0"/>
              <a:t>Título de la unidad </a:t>
            </a:r>
            <a:br>
              <a:rPr lang="es-ES" dirty="0"/>
            </a:br>
            <a:r>
              <a:rPr lang="es-ES" dirty="0"/>
              <a:t>contenida en el PPT</a:t>
            </a:r>
          </a:p>
        </p:txBody>
      </p:sp>
      <p:pic>
        <p:nvPicPr>
          <p:cNvPr id="22" name="Picture 9" descr="http://www.uclm.es/cidi/descargas/logomarca/jpg/logouclm_1_color.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48346" y="3"/>
            <a:ext cx="1176660" cy="980727"/>
          </a:xfrm>
          <a:prstGeom prst="rect">
            <a:avLst/>
          </a:prstGeom>
          <a:ln>
            <a:noFill/>
          </a:ln>
          <a:effectLst>
            <a:outerShdw blurRad="292100" dist="635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22 Rectángulo"/>
          <p:cNvSpPr/>
          <p:nvPr userDrawn="1"/>
        </p:nvSpPr>
        <p:spPr>
          <a:xfrm>
            <a:off x="1586237" y="3"/>
            <a:ext cx="3233592" cy="980727"/>
          </a:xfrm>
          <a:prstGeom prst="rect">
            <a:avLst/>
          </a:prstGeom>
        </p:spPr>
        <p:txBody>
          <a:bodyPr wrap="square" lIns="179935" tIns="179935" rIns="179935" bIns="179935" anchor="ctr" anchorCtr="0">
            <a:noAutofit/>
          </a:bodyPr>
          <a:lstStyle/>
          <a:p>
            <a:pPr algn="l"/>
            <a:r>
              <a:rPr lang="es-ES" sz="1400" b="1" dirty="0"/>
              <a:t>Seguridad en Redes</a:t>
            </a:r>
          </a:p>
        </p:txBody>
      </p:sp>
      <p:sp>
        <p:nvSpPr>
          <p:cNvPr id="39953" name="Rectangle 17"/>
          <p:cNvSpPr>
            <a:spLocks noGrp="1" noChangeArrowheads="1"/>
          </p:cNvSpPr>
          <p:nvPr>
            <p:ph type="ctrTitle" hasCustomPrompt="1"/>
          </p:nvPr>
        </p:nvSpPr>
        <p:spPr>
          <a:xfrm>
            <a:off x="2644048" y="1994053"/>
            <a:ext cx="5808836" cy="1937635"/>
          </a:xfrm>
        </p:spPr>
        <p:txBody>
          <a:bodyPr/>
          <a:lstStyle>
            <a:lvl1pPr>
              <a:spcBef>
                <a:spcPts val="300"/>
              </a:spcBef>
              <a:defRPr sz="4000" b="1" baseline="0">
                <a:solidFill>
                  <a:schemeClr val="tx1"/>
                </a:solidFill>
              </a:defRPr>
            </a:lvl1pPr>
          </a:lstStyle>
          <a:p>
            <a:r>
              <a:rPr lang="es-ES" dirty="0"/>
              <a:t>Título del módulo</a:t>
            </a:r>
          </a:p>
        </p:txBody>
      </p:sp>
      <p:pic>
        <p:nvPicPr>
          <p:cNvPr id="24" name="Picture 3"/>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 y="6678000"/>
            <a:ext cx="9143996" cy="1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descr="C:\Users\rcasado\Documents\UCLM\Docencia\Curso 11-12\ESIE\secretaria\colaboradores\logotipos\logo esi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656" y="4338777"/>
            <a:ext cx="1314040" cy="131404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rcasado\Documents\UCLM\Docencia\Curso 11-12\ESIE\secretaria\colaboradores\logotipos\logo dsi.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9656" y="2410991"/>
            <a:ext cx="1314040" cy="131404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3"/>
          <p:cNvSpPr txBox="1">
            <a:spLocks noChangeArrowheads="1"/>
          </p:cNvSpPr>
          <p:nvPr userDrawn="1"/>
        </p:nvSpPr>
        <p:spPr bwMode="auto">
          <a:xfrm>
            <a:off x="5784219" y="5967740"/>
            <a:ext cx="3239492"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ts val="300"/>
              </a:spcBef>
              <a:spcAft>
                <a:spcPct val="0"/>
              </a:spcAft>
              <a:buClr>
                <a:schemeClr val="bg1">
                  <a:lumMod val="50000"/>
                </a:schemeClr>
              </a:buClr>
              <a:buSzPct val="90000"/>
              <a:buFont typeface="+mj-lt"/>
              <a:buNone/>
              <a:defRPr sz="3200" b="1" baseline="0">
                <a:solidFill>
                  <a:schemeClr val="tx1">
                    <a:lumMod val="75000"/>
                    <a:lumOff val="25000"/>
                  </a:schemeClr>
                </a:solidFill>
                <a:latin typeface="Calibri" pitchFamily="34" charset="0"/>
                <a:ea typeface="+mn-ea"/>
                <a:cs typeface="Calibri" pitchFamily="34" charset="0"/>
              </a:defRPr>
            </a:lvl1pPr>
            <a:lvl2pPr marL="633413" indent="-269875" algn="l" rtl="0" eaLnBrk="0" fontAlgn="base" hangingPunct="0">
              <a:spcBef>
                <a:spcPct val="20000"/>
              </a:spcBef>
              <a:spcAft>
                <a:spcPct val="0"/>
              </a:spcAft>
              <a:buClr>
                <a:schemeClr val="accent2"/>
              </a:buClr>
              <a:buSzPct val="70000"/>
              <a:buFont typeface="Wingdings" pitchFamily="2" charset="2"/>
              <a:buChar char="¨"/>
              <a:defRPr sz="2400">
                <a:solidFill>
                  <a:schemeClr val="tx1"/>
                </a:solidFill>
                <a:latin typeface="Calibri" pitchFamily="34" charset="0"/>
                <a:cs typeface="Calibri" pitchFamily="34" charset="0"/>
              </a:defRPr>
            </a:lvl2pPr>
            <a:lvl3pPr marL="892175" indent="-263525" algn="l" rtl="0" eaLnBrk="0" fontAlgn="base" hangingPunct="0">
              <a:spcBef>
                <a:spcPct val="20000"/>
              </a:spcBef>
              <a:spcAft>
                <a:spcPct val="0"/>
              </a:spcAft>
              <a:buClr>
                <a:schemeClr val="bg2"/>
              </a:buClr>
              <a:buSzPct val="85000"/>
              <a:buFont typeface="Wingdings" pitchFamily="2" charset="2"/>
              <a:buChar char="n"/>
              <a:defRPr sz="2000">
                <a:solidFill>
                  <a:schemeClr val="tx1"/>
                </a:solidFill>
                <a:latin typeface="Calibri" pitchFamily="34" charset="0"/>
                <a:cs typeface="Calibri" pitchFamily="34" charset="0"/>
              </a:defRPr>
            </a:lvl3pPr>
            <a:lvl4pPr marL="1171575" indent="-190500" algn="l" rtl="0" eaLnBrk="0" fontAlgn="base" hangingPunct="0">
              <a:spcBef>
                <a:spcPct val="20000"/>
              </a:spcBef>
              <a:spcAft>
                <a:spcPct val="0"/>
              </a:spcAft>
              <a:buClr>
                <a:schemeClr val="accent2"/>
              </a:buClr>
              <a:buSzPct val="70000"/>
              <a:buFont typeface="Wingdings" pitchFamily="2" charset="2"/>
              <a:buChar char="¨"/>
              <a:defRPr sz="1800">
                <a:solidFill>
                  <a:schemeClr val="tx1"/>
                </a:solidFill>
                <a:latin typeface="Calibri" pitchFamily="34" charset="0"/>
                <a:cs typeface="Calibri" pitchFamily="34" charset="0"/>
              </a:defRPr>
            </a:lvl4pPr>
            <a:lvl5pPr marL="1431925" indent="-176213" algn="l" rtl="0" eaLnBrk="0" fontAlgn="base" hangingPunct="0">
              <a:spcBef>
                <a:spcPct val="20000"/>
              </a:spcBef>
              <a:spcAft>
                <a:spcPct val="0"/>
              </a:spcAft>
              <a:buClr>
                <a:schemeClr val="bg2"/>
              </a:buClr>
              <a:buSzPct val="110000"/>
              <a:buFont typeface="Wingdings" pitchFamily="2" charset="2"/>
              <a:buChar char="§"/>
              <a:defRPr sz="1600">
                <a:solidFill>
                  <a:schemeClr val="tx1"/>
                </a:solidFill>
                <a:latin typeface="Calibri" pitchFamily="34" charset="0"/>
                <a:cs typeface="Calibri" pitchFamily="34" charset="0"/>
              </a:defRPr>
            </a:lvl5pPr>
            <a:lvl6pPr marL="2514600" indent="-228600" algn="l" rtl="0" fontAlgn="base">
              <a:spcBef>
                <a:spcPct val="20000"/>
              </a:spcBef>
              <a:spcAft>
                <a:spcPct val="0"/>
              </a:spcAft>
              <a:buClr>
                <a:schemeClr val="bg2"/>
              </a:buClr>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a:solidFill>
                  <a:schemeClr val="tx1"/>
                </a:solidFill>
                <a:latin typeface="+mn-lt"/>
              </a:defRPr>
            </a:lvl9pPr>
          </a:lstStyle>
          <a:p>
            <a:pPr algn="r" eaLnBrk="1" hangingPunct="1">
              <a:spcBef>
                <a:spcPct val="0"/>
              </a:spcBef>
            </a:pPr>
            <a:r>
              <a:rPr lang="es-ES" sz="2400" kern="0" dirty="0"/>
              <a:t>Enrique Arias</a:t>
            </a:r>
          </a:p>
          <a:p>
            <a:pPr algn="r" eaLnBrk="1" hangingPunct="1">
              <a:spcBef>
                <a:spcPct val="0"/>
              </a:spcBef>
            </a:pPr>
            <a:r>
              <a:rPr lang="es-ES" sz="1200" kern="0" dirty="0"/>
              <a:t>Universidad de Castilla–La Mancha </a:t>
            </a:r>
          </a:p>
        </p:txBody>
      </p:sp>
      <p:pic>
        <p:nvPicPr>
          <p:cNvPr id="2" name="Imagen 1">
            <a:extLst>
              <a:ext uri="{FF2B5EF4-FFF2-40B4-BE49-F238E27FC236}">
                <a16:creationId xmlns:a16="http://schemas.microsoft.com/office/drawing/2014/main" xmlns="" id="{002B86A4-E867-5548-9CB8-E5AFB35F5B71}"/>
              </a:ext>
            </a:extLst>
          </p:cNvPr>
          <p:cNvPicPr>
            <a:picLocks noChangeAspect="1"/>
          </p:cNvPicPr>
          <p:nvPr userDrawn="1"/>
        </p:nvPicPr>
        <p:blipFill>
          <a:blip r:embed="rId6"/>
          <a:stretch>
            <a:fillRect/>
          </a:stretch>
        </p:blipFill>
        <p:spPr>
          <a:xfrm>
            <a:off x="7209754" y="229021"/>
            <a:ext cx="1485900" cy="330200"/>
          </a:xfrm>
          <a:prstGeom prst="rect">
            <a:avLst/>
          </a:prstGeom>
        </p:spPr>
      </p:pic>
    </p:spTree>
    <p:extLst>
      <p:ext uri="{BB962C8B-B14F-4D97-AF65-F5344CB8AC3E}">
        <p14:creationId xmlns:p14="http://schemas.microsoft.com/office/powerpoint/2010/main" val="1134868320"/>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4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73387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5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7358776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6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8068639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7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24503929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8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4273734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9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0213634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0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9579716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1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6384426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3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2079765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4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4269942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1 Título"/>
          <p:cNvSpPr>
            <a:spLocks noGrp="1"/>
          </p:cNvSpPr>
          <p:nvPr>
            <p:ph type="title" hasCustomPrompt="1"/>
          </p:nvPr>
        </p:nvSpPr>
        <p:spPr>
          <a:xfrm>
            <a:off x="457198" y="38637"/>
            <a:ext cx="8229600" cy="1158763"/>
          </a:xfrm>
        </p:spPr>
        <p:txBody>
          <a:bodyPr/>
          <a:lstStyle>
            <a:lvl1pPr>
              <a:defRPr baseline="0">
                <a:latin typeface="Calibri" pitchFamily="34" charset="0"/>
                <a:cs typeface="Calibri" pitchFamily="34" charset="0"/>
              </a:defRPr>
            </a:lvl1pPr>
          </a:lstStyle>
          <a:p>
            <a:r>
              <a:rPr lang="es-ES" dirty="0"/>
              <a:t>Título de sección</a:t>
            </a:r>
          </a:p>
        </p:txBody>
      </p:sp>
      <p:sp>
        <p:nvSpPr>
          <p:cNvPr id="4" name="3 Marcador de contenido"/>
          <p:cNvSpPr>
            <a:spLocks noGrp="1"/>
          </p:cNvSpPr>
          <p:nvPr>
            <p:ph sz="quarter" idx="10"/>
          </p:nvPr>
        </p:nvSpPr>
        <p:spPr>
          <a:xfrm>
            <a:off x="457200" y="1223158"/>
            <a:ext cx="8229600" cy="5164920"/>
          </a:xfrm>
        </p:spPr>
        <p:txBody>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Tree>
    <p:extLst>
      <p:ext uri="{BB962C8B-B14F-4D97-AF65-F5344CB8AC3E}">
        <p14:creationId xmlns:p14="http://schemas.microsoft.com/office/powerpoint/2010/main" val="3984169680"/>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5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1767695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6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9461091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7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4825911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8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28417336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9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4046064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0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3561307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1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2649129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2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9925239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3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4590150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4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548218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
        <p:nvSpPr>
          <p:cNvPr id="2" name="1 Título"/>
          <p:cNvSpPr>
            <a:spLocks noGrp="1"/>
          </p:cNvSpPr>
          <p:nvPr>
            <p:ph type="title" hasCustomPrompt="1"/>
          </p:nvPr>
        </p:nvSpPr>
        <p:spPr>
          <a:xfrm>
            <a:off x="457198" y="0"/>
            <a:ext cx="8229600" cy="754655"/>
          </a:xfrm>
        </p:spPr>
        <p:txBody>
          <a:bodyPr/>
          <a:lstStyle>
            <a:lvl1pPr>
              <a:defRPr baseline="0">
                <a:latin typeface="Calibri" pitchFamily="34" charset="0"/>
                <a:cs typeface="Calibri" pitchFamily="34" charset="0"/>
              </a:defRPr>
            </a:lvl1pPr>
          </a:lstStyle>
          <a:p>
            <a:r>
              <a:rPr lang="es-ES" dirty="0"/>
              <a:t>Título de sección</a:t>
            </a:r>
          </a:p>
        </p:txBody>
      </p:sp>
      <p:sp>
        <p:nvSpPr>
          <p:cNvPr id="4" name="3 Marcador de contenido"/>
          <p:cNvSpPr>
            <a:spLocks noGrp="1"/>
          </p:cNvSpPr>
          <p:nvPr>
            <p:ph sz="quarter" idx="10"/>
          </p:nvPr>
        </p:nvSpPr>
        <p:spPr>
          <a:xfrm>
            <a:off x="457200" y="1388125"/>
            <a:ext cx="8229600" cy="493555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
        <p:nvSpPr>
          <p:cNvPr id="6" name="Marcador de texto 5"/>
          <p:cNvSpPr>
            <a:spLocks noGrp="1"/>
          </p:cNvSpPr>
          <p:nvPr>
            <p:ph type="body" sz="quarter" idx="11" hasCustomPrompt="1"/>
          </p:nvPr>
        </p:nvSpPr>
        <p:spPr>
          <a:xfrm>
            <a:off x="457198" y="600075"/>
            <a:ext cx="8229602" cy="571500"/>
          </a:xfrm>
        </p:spPr>
        <p:txBody>
          <a:bodyPr/>
          <a:lstStyle>
            <a:lvl1pPr marL="0" indent="0">
              <a:buNone/>
              <a:defRPr sz="3200" b="1"/>
            </a:lvl1pPr>
          </a:lstStyle>
          <a:p>
            <a:pPr lvl="0"/>
            <a:r>
              <a:rPr lang="es-ES" dirty="0"/>
              <a:t>Título de sub-sección</a:t>
            </a:r>
          </a:p>
        </p:txBody>
      </p:sp>
    </p:spTree>
    <p:extLst>
      <p:ext uri="{BB962C8B-B14F-4D97-AF65-F5344CB8AC3E}">
        <p14:creationId xmlns:p14="http://schemas.microsoft.com/office/powerpoint/2010/main" val="2863755104"/>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5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7708465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6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4239219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7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226365710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8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7177900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9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25154316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0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9151856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1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4110292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42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5640836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3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9552360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4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1895104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ítulo, texto y objetos">
    <p:spTree>
      <p:nvGrpSpPr>
        <p:cNvPr id="1" name=""/>
        <p:cNvGrpSpPr/>
        <p:nvPr/>
      </p:nvGrpSpPr>
      <p:grpSpPr>
        <a:xfrm>
          <a:off x="0" y="0"/>
          <a:ext cx="0" cy="0"/>
          <a:chOff x="0" y="0"/>
          <a:chExt cx="0" cy="0"/>
        </a:xfrm>
      </p:grpSpPr>
      <p:sp>
        <p:nvSpPr>
          <p:cNvPr id="3" name="2 Marcador de texto"/>
          <p:cNvSpPr>
            <a:spLocks noGrp="1"/>
          </p:cNvSpPr>
          <p:nvPr>
            <p:ph type="body" sz="half" idx="1"/>
          </p:nvPr>
        </p:nvSpPr>
        <p:spPr>
          <a:xfrm>
            <a:off x="457200" y="1388125"/>
            <a:ext cx="4038600" cy="4935557"/>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
        <p:nvSpPr>
          <p:cNvPr id="4" name="3 Marcador de contenido"/>
          <p:cNvSpPr>
            <a:spLocks noGrp="1"/>
          </p:cNvSpPr>
          <p:nvPr>
            <p:ph sz="half" idx="2"/>
          </p:nvPr>
        </p:nvSpPr>
        <p:spPr>
          <a:xfrm>
            <a:off x="4648200" y="1388125"/>
            <a:ext cx="4038600" cy="4935557"/>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S" dirty="0"/>
          </a:p>
        </p:txBody>
      </p:sp>
      <p:sp>
        <p:nvSpPr>
          <p:cNvPr id="5" name="4 Título"/>
          <p:cNvSpPr>
            <a:spLocks noGrp="1"/>
          </p:cNvSpPr>
          <p:nvPr>
            <p:ph type="title" hasCustomPrompt="1"/>
          </p:nvPr>
        </p:nvSpPr>
        <p:spPr/>
        <p:txBody>
          <a:bodyPr/>
          <a:lstStyle>
            <a:lvl1pPr>
              <a:defRPr baseline="0"/>
            </a:lvl1pPr>
          </a:lstStyle>
          <a:p>
            <a:r>
              <a:rPr lang="es-ES" dirty="0"/>
              <a:t>Título de sección</a:t>
            </a:r>
          </a:p>
        </p:txBody>
      </p:sp>
    </p:spTree>
    <p:extLst>
      <p:ext uri="{BB962C8B-B14F-4D97-AF65-F5344CB8AC3E}">
        <p14:creationId xmlns:p14="http://schemas.microsoft.com/office/powerpoint/2010/main" val="55997024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hasCustomPrompt="1"/>
          </p:nvPr>
        </p:nvSpPr>
        <p:spPr/>
        <p:txBody>
          <a:bodyPr/>
          <a:lstStyle>
            <a:lvl1pPr>
              <a:defRPr/>
            </a:lvl1pPr>
          </a:lstStyle>
          <a:p>
            <a:r>
              <a:rPr lang="es-ES" dirty="0"/>
              <a:t>Título de sección</a:t>
            </a:r>
          </a:p>
        </p:txBody>
      </p:sp>
    </p:spTree>
    <p:extLst>
      <p:ext uri="{BB962C8B-B14F-4D97-AF65-F5344CB8AC3E}">
        <p14:creationId xmlns:p14="http://schemas.microsoft.com/office/powerpoint/2010/main" val="31243029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75801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2_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Tree>
    <p:extLst>
      <p:ext uri="{BB962C8B-B14F-4D97-AF65-F5344CB8AC3E}">
        <p14:creationId xmlns:p14="http://schemas.microsoft.com/office/powerpoint/2010/main" val="2049053863"/>
      </p:ext>
    </p:extLst>
  </p:cSld>
  <p:clrMapOvr>
    <a:masterClrMapping/>
  </p:clrMapOvr>
  <p:transition spd="slow">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a:t>Clic para editar título</a:t>
            </a:r>
            <a:endParaRPr lang="es-ES" dirty="0"/>
          </a:p>
        </p:txBody>
      </p:sp>
      <p:sp>
        <p:nvSpPr>
          <p:cNvPr id="3" name="2 Marcador de contenido"/>
          <p:cNvSpPr>
            <a:spLocks noGrp="1"/>
          </p:cNvSpPr>
          <p:nvPr>
            <p:ph idx="1"/>
          </p:nvPr>
        </p:nvSpPr>
        <p:spPr>
          <a:xfrm>
            <a:off x="179512" y="1556792"/>
            <a:ext cx="8640960" cy="4608512"/>
          </a:xfrm>
        </p:spPr>
        <p:txBody>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5" name="2 Marcador de contenido"/>
          <p:cNvSpPr>
            <a:spLocks noGrp="1"/>
          </p:cNvSpPr>
          <p:nvPr>
            <p:ph idx="10" hasCustomPrompt="1"/>
          </p:nvPr>
        </p:nvSpPr>
        <p:spPr>
          <a:xfrm>
            <a:off x="182371" y="692698"/>
            <a:ext cx="8640960" cy="504055"/>
          </a:xfrm>
        </p:spPr>
        <p:txBody>
          <a:bodyPr>
            <a:normAutofit/>
          </a:bodyPr>
          <a:lstStyle>
            <a:lvl1pPr marL="0" indent="0">
              <a:buFont typeface="Arial" panose="020B0604020202020204" pitchFamily="34" charset="0"/>
              <a:buNone/>
              <a:defRPr sz="1350" b="1" i="1">
                <a:latin typeface="Calibri" panose="020F0502020204030204" pitchFamily="34" charset="0"/>
              </a:defRPr>
            </a:lvl1pPr>
            <a:lvl2pPr marL="342900" indent="0">
              <a:buFont typeface="Arial" panose="020B0604020202020204" pitchFamily="34" charset="0"/>
              <a:buNone/>
              <a:defRPr sz="1200"/>
            </a:lvl2pPr>
          </a:lstStyle>
          <a:p>
            <a:pPr lvl="0"/>
            <a:r>
              <a:rPr lang="es-ES_tradnl" dirty="0"/>
              <a:t>Haga clic para modificar el estilo de texto del patrón</a:t>
            </a:r>
          </a:p>
        </p:txBody>
      </p:sp>
    </p:spTree>
    <p:extLst>
      <p:ext uri="{BB962C8B-B14F-4D97-AF65-F5344CB8AC3E}">
        <p14:creationId xmlns:p14="http://schemas.microsoft.com/office/powerpoint/2010/main" val="356144849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2.tif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5" name="Picture 3"/>
          <p:cNvPicPr>
            <a:picLocks noChangeArrowheads="1"/>
          </p:cNvPicPr>
          <p:nvPr userDrawn="1"/>
        </p:nvPicPr>
        <p:blipFill>
          <a:blip r:embed="rId51" cstate="print">
            <a:extLst>
              <a:ext uri="{28A0092B-C50C-407E-A947-70E740481C1C}">
                <a14:useLocalDpi xmlns:a14="http://schemas.microsoft.com/office/drawing/2010/main" val="0"/>
              </a:ext>
            </a:extLst>
          </a:blip>
          <a:srcRect/>
          <a:stretch>
            <a:fillRect/>
          </a:stretch>
        </p:blipFill>
        <p:spPr bwMode="auto">
          <a:xfrm>
            <a:off x="4" y="6497998"/>
            <a:ext cx="9143996" cy="360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7" name="Rectangle 14"/>
          <p:cNvSpPr>
            <a:spLocks noGrp="1" noChangeArrowheads="1"/>
          </p:cNvSpPr>
          <p:nvPr>
            <p:ph type="title"/>
          </p:nvPr>
        </p:nvSpPr>
        <p:spPr bwMode="auto">
          <a:xfrm>
            <a:off x="457198" y="0"/>
            <a:ext cx="8229600" cy="11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0" tIns="36000" rIns="72000" bIns="36000" numCol="1" anchor="t" anchorCtr="0" compatLnSpc="1">
            <a:prstTxWarp prst="textNoShape">
              <a:avLst/>
            </a:prstTxWarp>
          </a:bodyPr>
          <a:lstStyle/>
          <a:p>
            <a:pPr lvl="0"/>
            <a:r>
              <a:rPr lang="es-ES" dirty="0"/>
              <a:t>Título de sección</a:t>
            </a:r>
          </a:p>
        </p:txBody>
      </p:sp>
      <p:sp>
        <p:nvSpPr>
          <p:cNvPr id="6148" name="Rectangle 15"/>
          <p:cNvSpPr>
            <a:spLocks noGrp="1" noChangeArrowheads="1"/>
          </p:cNvSpPr>
          <p:nvPr>
            <p:ph type="body" idx="1"/>
          </p:nvPr>
        </p:nvSpPr>
        <p:spPr bwMode="auto">
          <a:xfrm>
            <a:off x="457200" y="1158763"/>
            <a:ext cx="8229600" cy="516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dirty="0"/>
              <a:t>Primer nivel</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19" name="18 Rectángulo"/>
          <p:cNvSpPr/>
          <p:nvPr userDrawn="1"/>
        </p:nvSpPr>
        <p:spPr>
          <a:xfrm>
            <a:off x="7971726" y="6497999"/>
            <a:ext cx="1095154" cy="360002"/>
          </a:xfrm>
          <a:prstGeom prst="rect">
            <a:avLst/>
          </a:prstGeom>
        </p:spPr>
        <p:txBody>
          <a:bodyPr wrap="square" lIns="72000" tIns="72000" rIns="72000" bIns="72000" anchor="ctr" anchorCtr="0">
            <a:noAutofit/>
          </a:bodyPr>
          <a:lstStyle/>
          <a:p>
            <a:pPr algn="r"/>
            <a:fld id="{586477BF-EBF1-4AE8-900D-7B90759074B2}" type="slidenum">
              <a:rPr lang="es-ES" sz="2000" b="1" baseline="0" smtClean="0">
                <a:solidFill>
                  <a:schemeClr val="bg1"/>
                </a:solidFill>
                <a:latin typeface="Calibri" pitchFamily="34" charset="0"/>
                <a:cs typeface="Calibri" pitchFamily="34" charset="0"/>
              </a:rPr>
              <a:pPr algn="r"/>
              <a:t>‹Nº›</a:t>
            </a:fld>
            <a:endParaRPr lang="es-ES" sz="2000" b="1">
              <a:solidFill>
                <a:schemeClr val="bg1"/>
              </a:solidFill>
              <a:latin typeface="Calibri" pitchFamily="34" charset="0"/>
              <a:cs typeface="Calibri" pitchFamily="34" charset="0"/>
            </a:endParaRPr>
          </a:p>
        </p:txBody>
      </p:sp>
      <p:pic>
        <p:nvPicPr>
          <p:cNvPr id="2" name="Imagen 1">
            <a:extLst>
              <a:ext uri="{FF2B5EF4-FFF2-40B4-BE49-F238E27FC236}">
                <a16:creationId xmlns:a16="http://schemas.microsoft.com/office/drawing/2014/main" xmlns="" id="{ECB26AA1-7F1F-094E-A6B6-93D17BD739D1}"/>
              </a:ext>
            </a:extLst>
          </p:cNvPr>
          <p:cNvPicPr>
            <a:picLocks noChangeAspect="1"/>
          </p:cNvPicPr>
          <p:nvPr userDrawn="1"/>
        </p:nvPicPr>
        <p:blipFill>
          <a:blip r:embed="rId52"/>
          <a:stretch>
            <a:fillRect/>
          </a:stretch>
        </p:blipFill>
        <p:spPr>
          <a:xfrm>
            <a:off x="7200898" y="204117"/>
            <a:ext cx="1485900" cy="330200"/>
          </a:xfrm>
          <a:prstGeom prst="rect">
            <a:avLst/>
          </a:prstGeom>
        </p:spPr>
      </p:pic>
    </p:spTree>
    <p:extLst>
      <p:ext uri="{BB962C8B-B14F-4D97-AF65-F5344CB8AC3E}">
        <p14:creationId xmlns:p14="http://schemas.microsoft.com/office/powerpoint/2010/main" val="1580703406"/>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 id="2147484063" r:id="rId12"/>
    <p:sldLayoutId id="2147484064" r:id="rId13"/>
    <p:sldLayoutId id="2147484065" r:id="rId14"/>
    <p:sldLayoutId id="2147484066" r:id="rId15"/>
    <p:sldLayoutId id="2147484067" r:id="rId16"/>
    <p:sldLayoutId id="2147484068" r:id="rId17"/>
    <p:sldLayoutId id="2147484069" r:id="rId18"/>
    <p:sldLayoutId id="2147484070" r:id="rId19"/>
    <p:sldLayoutId id="2147484071" r:id="rId20"/>
    <p:sldLayoutId id="2147484072" r:id="rId21"/>
    <p:sldLayoutId id="2147484073" r:id="rId22"/>
    <p:sldLayoutId id="2147484074" r:id="rId23"/>
    <p:sldLayoutId id="2147484075" r:id="rId24"/>
    <p:sldLayoutId id="2147484076" r:id="rId25"/>
    <p:sldLayoutId id="2147484077" r:id="rId26"/>
    <p:sldLayoutId id="2147484078" r:id="rId27"/>
    <p:sldLayoutId id="2147484080" r:id="rId28"/>
    <p:sldLayoutId id="2147484081" r:id="rId29"/>
    <p:sldLayoutId id="2147484082" r:id="rId30"/>
    <p:sldLayoutId id="2147484083" r:id="rId31"/>
    <p:sldLayoutId id="2147484084" r:id="rId32"/>
    <p:sldLayoutId id="2147484085" r:id="rId33"/>
    <p:sldLayoutId id="2147484086" r:id="rId34"/>
    <p:sldLayoutId id="2147484087" r:id="rId35"/>
    <p:sldLayoutId id="2147484088" r:id="rId36"/>
    <p:sldLayoutId id="2147484089" r:id="rId37"/>
    <p:sldLayoutId id="2147484090" r:id="rId38"/>
    <p:sldLayoutId id="2147484091" r:id="rId39"/>
    <p:sldLayoutId id="2147484092" r:id="rId40"/>
    <p:sldLayoutId id="2147484093" r:id="rId41"/>
    <p:sldLayoutId id="2147484094" r:id="rId42"/>
    <p:sldLayoutId id="2147484095" r:id="rId43"/>
    <p:sldLayoutId id="2147484096" r:id="rId44"/>
    <p:sldLayoutId id="2147484097" r:id="rId45"/>
    <p:sldLayoutId id="2147484098" r:id="rId46"/>
    <p:sldLayoutId id="2147484099" r:id="rId47"/>
    <p:sldLayoutId id="2147484100" r:id="rId48"/>
    <p:sldLayoutId id="2147484101" r:id="rId49"/>
  </p:sldLayoutIdLst>
  <p:transition/>
  <p:hf hdr="0" ftr="0" dt="0"/>
  <p:txStyles>
    <p:titleStyle>
      <a:lvl1pPr algn="l" rtl="0" eaLnBrk="1" fontAlgn="base" hangingPunct="1">
        <a:spcBef>
          <a:spcPct val="0"/>
        </a:spcBef>
        <a:spcAft>
          <a:spcPct val="0"/>
        </a:spcAft>
        <a:defRPr sz="4400" b="1" baseline="0">
          <a:solidFill>
            <a:schemeClr val="tx1"/>
          </a:solidFill>
          <a:latin typeface="Calibri" pitchFamily="34" charset="0"/>
          <a:ea typeface="+mj-ea"/>
          <a:cs typeface="Calibri" pitchFamily="34" charset="0"/>
        </a:defRPr>
      </a:lvl1pPr>
      <a:lvl2pPr algn="l" rtl="0" eaLnBrk="1" fontAlgn="base" hangingPunct="1">
        <a:spcBef>
          <a:spcPct val="0"/>
        </a:spcBef>
        <a:spcAft>
          <a:spcPct val="0"/>
        </a:spcAft>
        <a:defRPr sz="4400">
          <a:solidFill>
            <a:schemeClr val="tx1"/>
          </a:solidFill>
          <a:latin typeface="Arial" charset="0"/>
        </a:defRPr>
      </a:lvl2pPr>
      <a:lvl3pPr algn="l" rtl="0" eaLnBrk="1" fontAlgn="base" hangingPunct="1">
        <a:spcBef>
          <a:spcPct val="0"/>
        </a:spcBef>
        <a:spcAft>
          <a:spcPct val="0"/>
        </a:spcAft>
        <a:defRPr sz="4400">
          <a:solidFill>
            <a:schemeClr val="tx1"/>
          </a:solidFill>
          <a:latin typeface="Arial" charset="0"/>
        </a:defRPr>
      </a:lvl3pPr>
      <a:lvl4pPr algn="l" rtl="0" eaLnBrk="1" fontAlgn="base" hangingPunct="1">
        <a:spcBef>
          <a:spcPct val="0"/>
        </a:spcBef>
        <a:spcAft>
          <a:spcPct val="0"/>
        </a:spcAft>
        <a:defRPr sz="4400">
          <a:solidFill>
            <a:schemeClr val="tx1"/>
          </a:solidFill>
          <a:latin typeface="Arial" charset="0"/>
        </a:defRPr>
      </a:lvl4pPr>
      <a:lvl5pPr algn="l" rtl="0" eaLnBrk="1" fontAlgn="base" hangingPunct="1">
        <a:spcBef>
          <a:spcPct val="0"/>
        </a:spcBef>
        <a:spcAft>
          <a:spcPct val="0"/>
        </a:spcAft>
        <a:defRPr sz="4400">
          <a:solidFill>
            <a:schemeClr val="tx1"/>
          </a:solidFill>
          <a:latin typeface="Arial" charset="0"/>
        </a:defRPr>
      </a:lvl5pPr>
      <a:lvl6pPr marL="457200" algn="l" rtl="0" eaLnBrk="1" fontAlgn="base" hangingPunct="1">
        <a:spcBef>
          <a:spcPct val="0"/>
        </a:spcBef>
        <a:spcAft>
          <a:spcPct val="0"/>
        </a:spcAft>
        <a:defRPr sz="4400">
          <a:solidFill>
            <a:schemeClr val="tx1"/>
          </a:solidFill>
          <a:latin typeface="Arial" charset="0"/>
        </a:defRPr>
      </a:lvl6pPr>
      <a:lvl7pPr marL="914400" algn="l" rtl="0" eaLnBrk="1" fontAlgn="base" hangingPunct="1">
        <a:spcBef>
          <a:spcPct val="0"/>
        </a:spcBef>
        <a:spcAft>
          <a:spcPct val="0"/>
        </a:spcAft>
        <a:defRPr sz="4400">
          <a:solidFill>
            <a:schemeClr val="tx1"/>
          </a:solidFill>
          <a:latin typeface="Arial" charset="0"/>
        </a:defRPr>
      </a:lvl7pPr>
      <a:lvl8pPr marL="1371600" algn="l" rtl="0" eaLnBrk="1" fontAlgn="base" hangingPunct="1">
        <a:spcBef>
          <a:spcPct val="0"/>
        </a:spcBef>
        <a:spcAft>
          <a:spcPct val="0"/>
        </a:spcAft>
        <a:defRPr sz="4400">
          <a:solidFill>
            <a:schemeClr val="tx1"/>
          </a:solidFill>
          <a:latin typeface="Arial" charset="0"/>
        </a:defRPr>
      </a:lvl8pPr>
      <a:lvl9pPr marL="1828800" algn="l" rtl="0" eaLnBrk="1" fontAlgn="base" hangingPunct="1">
        <a:spcBef>
          <a:spcPct val="0"/>
        </a:spcBef>
        <a:spcAft>
          <a:spcPct val="0"/>
        </a:spcAft>
        <a:defRPr sz="4400">
          <a:solidFill>
            <a:schemeClr val="tx1"/>
          </a:solidFill>
          <a:latin typeface="Arial" charset="0"/>
        </a:defRPr>
      </a:lvl9pPr>
    </p:titleStyle>
    <p:bodyStyle>
      <a:lvl1pPr marL="342900" indent="-342900" algn="l" rtl="0" eaLnBrk="1" fontAlgn="base" hangingPunct="1">
        <a:spcBef>
          <a:spcPct val="20000"/>
        </a:spcBef>
        <a:spcAft>
          <a:spcPct val="0"/>
        </a:spcAft>
        <a:buClr>
          <a:schemeClr val="bg2"/>
        </a:buClr>
        <a:buSzPct val="75000"/>
        <a:buFont typeface="Wingdings" pitchFamily="2" charset="2"/>
        <a:buChar char="n"/>
        <a:defRPr sz="2800">
          <a:solidFill>
            <a:schemeClr val="tx1"/>
          </a:solidFill>
          <a:latin typeface="Calibri" pitchFamily="34" charset="0"/>
          <a:ea typeface="+mn-ea"/>
          <a:cs typeface="Calibri" pitchFamily="34" charset="0"/>
        </a:defRPr>
      </a:lvl1pPr>
      <a:lvl2pPr marL="633413" indent="-269875" algn="l" rtl="0" eaLnBrk="1" fontAlgn="base" hangingPunct="1">
        <a:spcBef>
          <a:spcPct val="20000"/>
        </a:spcBef>
        <a:spcAft>
          <a:spcPct val="0"/>
        </a:spcAft>
        <a:buClr>
          <a:schemeClr val="accent2"/>
        </a:buClr>
        <a:buSzPct val="70000"/>
        <a:buFont typeface="Wingdings" pitchFamily="2" charset="2"/>
        <a:buChar char="¨"/>
        <a:defRPr sz="2400">
          <a:solidFill>
            <a:schemeClr val="tx1"/>
          </a:solidFill>
          <a:latin typeface="Calibri" pitchFamily="34" charset="0"/>
          <a:cs typeface="Calibri" pitchFamily="34" charset="0"/>
        </a:defRPr>
      </a:lvl2pPr>
      <a:lvl3pPr marL="892175" indent="-263525" algn="l" rtl="0" eaLnBrk="1" fontAlgn="base" hangingPunct="1">
        <a:spcBef>
          <a:spcPct val="20000"/>
        </a:spcBef>
        <a:spcAft>
          <a:spcPct val="0"/>
        </a:spcAft>
        <a:buClr>
          <a:schemeClr val="bg2"/>
        </a:buClr>
        <a:buSzPct val="85000"/>
        <a:buFont typeface="Wingdings" pitchFamily="2" charset="2"/>
        <a:buChar char="n"/>
        <a:defRPr sz="2000">
          <a:solidFill>
            <a:schemeClr val="tx1"/>
          </a:solidFill>
          <a:latin typeface="Calibri" pitchFamily="34" charset="0"/>
          <a:cs typeface="Calibri" pitchFamily="34" charset="0"/>
        </a:defRPr>
      </a:lvl3pPr>
      <a:lvl4pPr marL="1171575" indent="-190500" algn="l" rtl="0" eaLnBrk="1" fontAlgn="base" hangingPunct="1">
        <a:spcBef>
          <a:spcPct val="20000"/>
        </a:spcBef>
        <a:spcAft>
          <a:spcPct val="0"/>
        </a:spcAft>
        <a:buClr>
          <a:schemeClr val="accent2"/>
        </a:buClr>
        <a:buSzPct val="70000"/>
        <a:buFont typeface="Wingdings" pitchFamily="2" charset="2"/>
        <a:buChar char="¨"/>
        <a:defRPr sz="1800">
          <a:solidFill>
            <a:schemeClr val="tx1"/>
          </a:solidFill>
          <a:latin typeface="Calibri" pitchFamily="34" charset="0"/>
          <a:cs typeface="Calibri" pitchFamily="34" charset="0"/>
        </a:defRPr>
      </a:lvl4pPr>
      <a:lvl5pPr marL="1431925" indent="-176213" algn="l" rtl="0" eaLnBrk="1" fontAlgn="base" hangingPunct="1">
        <a:spcBef>
          <a:spcPct val="20000"/>
        </a:spcBef>
        <a:spcAft>
          <a:spcPct val="0"/>
        </a:spcAft>
        <a:buClr>
          <a:schemeClr val="bg2"/>
        </a:buClr>
        <a:buSzPct val="110000"/>
        <a:buFont typeface="Wingdings" pitchFamily="2" charset="2"/>
        <a:buChar char="§"/>
        <a:defRPr sz="1600">
          <a:solidFill>
            <a:schemeClr val="tx1"/>
          </a:solidFill>
          <a:latin typeface="Calibri" pitchFamily="34" charset="0"/>
          <a:cs typeface="Calibri" pitchFamily="34" charset="0"/>
        </a:defRPr>
      </a:lvl5pPr>
      <a:lvl6pPr marL="2514600" indent="-228600" algn="l" rtl="0" eaLnBrk="1" fontAlgn="base" hangingPunct="1">
        <a:spcBef>
          <a:spcPct val="20000"/>
        </a:spcBef>
        <a:spcAft>
          <a:spcPct val="0"/>
        </a:spcAft>
        <a:buClr>
          <a:schemeClr val="bg2"/>
        </a:buClr>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bg2"/>
        </a:buClr>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bg2"/>
        </a:buClr>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bg2"/>
        </a:buClr>
        <a:buFont typeface="Wingdings" pitchFamily="2" charset="2"/>
        <a:buChar char="§"/>
        <a:defRPr>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hyperlink" Target="https://www.torproject.org/download/download-easy.html.en" TargetMode="Externa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landacorral.com/tor-y-la-ciberdelincuencia/" TargetMode="External"/><Relationship Id="rId2" Type="http://schemas.openxmlformats.org/officeDocument/2006/relationships/hyperlink" Target="http://www.cuatro.com/diario-de/redaccion-dediario-de/programa-3-tor-web-invisible/Deep-Webred-TOR_2_1837005129.html" TargetMode="Externa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torhiddenwiki/" TargetMode="External"/><Relationship Id="rId2" Type="http://schemas.openxmlformats.org/officeDocument/2006/relationships/hyperlink" Target="http://wikitjerrta4qgz4.onion/" TargetMode="Externa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torproject.org/" TargetMode="Externa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coinmarketcap.com/" TargetMode="Externa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hyperlink" Target="https://blockchain.info/" TargetMode="External"/><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hyperlink" Target="https://bitcoinity.org/"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3" Type="http://schemas.openxmlformats.org/officeDocument/2006/relationships/hyperlink" Target="http://bitbonkers.com/" TargetMode="External"/><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hyperlink" Target="https://www.blockchain.com/es/btc/unconfirmed-transactions"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4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2.xml"/></Relationships>
</file>

<file path=ppt/slides/_rels/slide6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4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a:bodyPr>
          <a:lstStyle/>
          <a:p>
            <a:r>
              <a:rPr lang="es-ES" dirty="0"/>
              <a:t>Módulo 1: Criptografía y Aplicaciones Criptográficas</a:t>
            </a:r>
          </a:p>
        </p:txBody>
      </p:sp>
      <p:sp>
        <p:nvSpPr>
          <p:cNvPr id="4" name="Subtítulo 3">
            <a:extLst>
              <a:ext uri="{FF2B5EF4-FFF2-40B4-BE49-F238E27FC236}">
                <a16:creationId xmlns:a16="http://schemas.microsoft.com/office/drawing/2014/main" xmlns="" id="{791D3213-380D-474C-8414-CE67CDED500E}"/>
              </a:ext>
            </a:extLst>
          </p:cNvPr>
          <p:cNvSpPr>
            <a:spLocks noGrp="1"/>
          </p:cNvSpPr>
          <p:nvPr>
            <p:ph type="subTitle" idx="1"/>
          </p:nvPr>
        </p:nvSpPr>
        <p:spPr/>
        <p:txBody>
          <a:bodyPr/>
          <a:lstStyle/>
          <a:p>
            <a:r>
              <a:rPr lang="es-ES" dirty="0"/>
              <a:t>Sesión 3</a:t>
            </a:r>
          </a:p>
        </p:txBody>
      </p:sp>
    </p:spTree>
    <p:extLst>
      <p:ext uri="{BB962C8B-B14F-4D97-AF65-F5344CB8AC3E}">
        <p14:creationId xmlns:p14="http://schemas.microsoft.com/office/powerpoint/2010/main" val="309437405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Funcionamiento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N</a:t>
            </a:r>
            <a:endParaRPr lang="es-ES" altLang="es-ES" sz="2800" dirty="0"/>
          </a:p>
        </p:txBody>
      </p:sp>
      <p:pic>
        <p:nvPicPr>
          <p:cNvPr id="3" name="Imagen 2">
            <a:extLst>
              <a:ext uri="{FF2B5EF4-FFF2-40B4-BE49-F238E27FC236}">
                <a16:creationId xmlns:a16="http://schemas.microsoft.com/office/drawing/2014/main" xmlns="" id="{BC761930-4288-A346-9E1D-53C7989D7D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868894"/>
          </a:xfrm>
          <a:prstGeom prst="rect">
            <a:avLst/>
          </a:prstGeom>
        </p:spPr>
      </p:pic>
    </p:spTree>
    <p:extLst>
      <p:ext uri="{BB962C8B-B14F-4D97-AF65-F5344CB8AC3E}">
        <p14:creationId xmlns:p14="http://schemas.microsoft.com/office/powerpoint/2010/main" val="892343894"/>
      </p:ext>
    </p:extLst>
  </p:cSld>
  <p:clrMapOvr>
    <a:masterClrMapping/>
  </p:clrMapOvr>
  <p:transition spd="slow">
    <p:pull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Funcionamiento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N</a:t>
            </a:r>
            <a:endParaRPr lang="es-ES" altLang="es-ES" sz="2800" dirty="0"/>
          </a:p>
        </p:txBody>
      </p:sp>
      <p:pic>
        <p:nvPicPr>
          <p:cNvPr id="3" name="Imagen 2">
            <a:extLst>
              <a:ext uri="{FF2B5EF4-FFF2-40B4-BE49-F238E27FC236}">
                <a16:creationId xmlns:a16="http://schemas.microsoft.com/office/drawing/2014/main" xmlns="" id="{23D44AC2-27B1-6647-83BE-72309CB555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1184"/>
            <a:ext cx="9144000" cy="5955632"/>
          </a:xfrm>
          <a:prstGeom prst="rect">
            <a:avLst/>
          </a:prstGeom>
        </p:spPr>
      </p:pic>
    </p:spTree>
    <p:extLst>
      <p:ext uri="{BB962C8B-B14F-4D97-AF65-F5344CB8AC3E}">
        <p14:creationId xmlns:p14="http://schemas.microsoft.com/office/powerpoint/2010/main" val="2970336020"/>
      </p:ext>
    </p:extLst>
  </p:cSld>
  <p:clrMapOvr>
    <a:masterClrMapping/>
  </p:clrMapOvr>
  <p:transition spd="slow">
    <p:pull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Funcionamiento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Por defecto, 3 puntos intermedios. </a:t>
            </a:r>
          </a:p>
          <a:p>
            <a:pPr algn="just"/>
            <a:r>
              <a:rPr lang="es-ES" dirty="0"/>
              <a:t>1 paso cada vez. </a:t>
            </a:r>
          </a:p>
          <a:p>
            <a:pPr lvl="1" algn="just"/>
            <a:r>
              <a:rPr lang="es-ES" dirty="0"/>
              <a:t>Cada nodo sólo sabe el origen y destino de ese paso. </a:t>
            </a:r>
          </a:p>
          <a:p>
            <a:pPr algn="just"/>
            <a:r>
              <a:rPr lang="es-ES" dirty="0"/>
              <a:t>Nuevas claves de cifrado en cada paso. </a:t>
            </a:r>
          </a:p>
          <a:p>
            <a:pPr algn="just"/>
            <a:r>
              <a:rPr lang="es-ES" dirty="0"/>
              <a:t>Capas de cifrado (cebolla). </a:t>
            </a:r>
          </a:p>
          <a:p>
            <a:pPr algn="just"/>
            <a:r>
              <a:rPr lang="es-ES" dirty="0"/>
              <a:t>Un circuito se usa durante unos 10 min, luego se recalcula</a:t>
            </a:r>
            <a:endParaRPr lang="es-ES" altLang="es-ES" sz="2800" dirty="0"/>
          </a:p>
        </p:txBody>
      </p:sp>
    </p:spTree>
    <p:extLst>
      <p:ext uri="{BB962C8B-B14F-4D97-AF65-F5344CB8AC3E}">
        <p14:creationId xmlns:p14="http://schemas.microsoft.com/office/powerpoint/2010/main" val="589630732"/>
      </p:ext>
    </p:extLst>
  </p:cSld>
  <p:clrMapOvr>
    <a:masterClrMapping/>
  </p:clrMapOvr>
  <p:transition spd="slow">
    <p:pull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Funcionamiento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Pega:</a:t>
            </a:r>
          </a:p>
          <a:p>
            <a:pPr algn="just"/>
            <a:r>
              <a:rPr lang="es-ES" dirty="0"/>
              <a:t>Router de salida puede ver toda la información cuando es descifrada antes de llegar a Internet, por lo que aunque no pueda conocer el emisor sí que puede acceder a la información. </a:t>
            </a:r>
          </a:p>
          <a:p>
            <a:pPr algn="just"/>
            <a:r>
              <a:rPr lang="es-ES" dirty="0"/>
              <a:t>Solución: SSL (HTTPS).</a:t>
            </a:r>
            <a:endParaRPr lang="es-ES" altLang="es-ES" sz="2800" dirty="0"/>
          </a:p>
        </p:txBody>
      </p:sp>
    </p:spTree>
    <p:extLst>
      <p:ext uri="{BB962C8B-B14F-4D97-AF65-F5344CB8AC3E}">
        <p14:creationId xmlns:p14="http://schemas.microsoft.com/office/powerpoint/2010/main" val="413287148"/>
      </p:ext>
    </p:extLst>
  </p:cSld>
  <p:clrMapOvr>
    <a:masterClrMapping/>
  </p:clrMapOvr>
  <p:transition spd="slow">
    <p:pull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Puntos de Encuentro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Comunicación interactiva de entidades que quieren ocultar su identidad. </a:t>
            </a:r>
          </a:p>
          <a:p>
            <a:pPr algn="just"/>
            <a:r>
              <a:rPr lang="es-ES" dirty="0"/>
              <a:t>En vez de enviar un paquete a un destino, usa el punto de encuentro como nivel de </a:t>
            </a:r>
            <a:r>
              <a:rPr lang="es-ES" dirty="0" err="1"/>
              <a:t>indirección</a:t>
            </a:r>
            <a:r>
              <a:rPr lang="es-ES" dirty="0"/>
              <a:t>.</a:t>
            </a:r>
          </a:p>
          <a:p>
            <a:pPr algn="just"/>
            <a:r>
              <a:rPr lang="es-ES" dirty="0"/>
              <a:t>El punto de encuentro envía los paquetes a donde corresponda usando circuitos que esconden la localización del destino. </a:t>
            </a:r>
          </a:p>
          <a:p>
            <a:pPr algn="just"/>
            <a:r>
              <a:rPr lang="es-ES" dirty="0"/>
              <a:t>Desacopla el acto de enviar del acto de recibir.</a:t>
            </a:r>
            <a:endParaRPr lang="es-ES" altLang="es-ES" sz="2800" dirty="0"/>
          </a:p>
        </p:txBody>
      </p:sp>
    </p:spTree>
    <p:extLst>
      <p:ext uri="{BB962C8B-B14F-4D97-AF65-F5344CB8AC3E}">
        <p14:creationId xmlns:p14="http://schemas.microsoft.com/office/powerpoint/2010/main" val="2448744359"/>
      </p:ext>
    </p:extLst>
  </p:cSld>
  <p:clrMapOvr>
    <a:masterClrMapping/>
  </p:clrMapOvr>
  <p:transition spd="slow">
    <p:pull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Servicios Ocultos</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Los servicios que ocultan la localización de quien provee el servicio (ej. Dirección IP). </a:t>
            </a:r>
          </a:p>
          <a:p>
            <a:pPr algn="just"/>
            <a:r>
              <a:rPr lang="es-ES" dirty="0"/>
              <a:t> &lt;hash&gt;.</a:t>
            </a:r>
            <a:r>
              <a:rPr lang="es-ES" dirty="0" err="1"/>
              <a:t>onion</a:t>
            </a:r>
            <a:endParaRPr lang="es-ES" altLang="es-ES" sz="2800" dirty="0"/>
          </a:p>
        </p:txBody>
      </p:sp>
    </p:spTree>
    <p:extLst>
      <p:ext uri="{BB962C8B-B14F-4D97-AF65-F5344CB8AC3E}">
        <p14:creationId xmlns:p14="http://schemas.microsoft.com/office/powerpoint/2010/main" val="2646623232"/>
      </p:ext>
    </p:extLst>
  </p:cSld>
  <p:clrMapOvr>
    <a:masterClrMapping/>
  </p:clrMapOvr>
  <p:transition spd="slow">
    <p:pull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Algoritmo de Cifrado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TLS/SSLv3 para establecer las conexiones TLS.</a:t>
            </a:r>
          </a:p>
          <a:p>
            <a:pPr algn="just"/>
            <a:r>
              <a:rPr lang="es-ES" dirty="0"/>
              <a:t>Como algoritmo simétrico: AES en modo CTR, 128 bits de clave, usando un vector de inicialización con todos los bytes a 0. </a:t>
            </a:r>
          </a:p>
          <a:p>
            <a:pPr algn="just"/>
            <a:r>
              <a:rPr lang="es-ES" dirty="0"/>
              <a:t>Algoritmo de clave pública: RSA, 1024 bytes de clave y exponente fijo 65537. </a:t>
            </a:r>
          </a:p>
          <a:p>
            <a:pPr algn="just"/>
            <a:r>
              <a:rPr lang="es-ES" dirty="0"/>
              <a:t>Hash: SHA-1. </a:t>
            </a:r>
          </a:p>
          <a:p>
            <a:pPr algn="just"/>
            <a:r>
              <a:rPr lang="es-ES" dirty="0"/>
              <a:t>Establecimiento de claves: </a:t>
            </a:r>
            <a:r>
              <a:rPr lang="es-ES" dirty="0" err="1"/>
              <a:t>Diffie-Hellman</a:t>
            </a:r>
            <a:r>
              <a:rPr lang="es-ES" dirty="0"/>
              <a:t>, con g=2. Para p se usa el primo seguro de 1024 bits obtenido de RFC2409 con valor hexadecimal.</a:t>
            </a:r>
            <a:endParaRPr lang="es-ES" altLang="es-ES" sz="2800" dirty="0"/>
          </a:p>
        </p:txBody>
      </p:sp>
    </p:spTree>
    <p:extLst>
      <p:ext uri="{BB962C8B-B14F-4D97-AF65-F5344CB8AC3E}">
        <p14:creationId xmlns:p14="http://schemas.microsoft.com/office/powerpoint/2010/main" val="3329405504"/>
      </p:ext>
    </p:extLst>
  </p:cSld>
  <p:clrMapOvr>
    <a:masterClrMapping/>
  </p:clrMapOvr>
  <p:transition spd="slow">
    <p:pull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Instalación</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altLang="es-ES" sz="2800" dirty="0" err="1"/>
              <a:t>Tor</a:t>
            </a:r>
            <a:r>
              <a:rPr lang="es-ES" altLang="es-ES" sz="2800" dirty="0"/>
              <a:t> Pro</a:t>
            </a:r>
            <a:r>
              <a:rPr lang="es-ES" altLang="es-ES" dirty="0"/>
              <a:t>ject:</a:t>
            </a:r>
          </a:p>
          <a:p>
            <a:pPr lvl="1" algn="just"/>
            <a:r>
              <a:rPr lang="es-ES" altLang="es-ES" dirty="0">
                <a:hlinkClick r:id="rId2"/>
              </a:rPr>
              <a:t>https://www.torproject.org/download/download-easy.html.en</a:t>
            </a:r>
            <a:endParaRPr lang="es-ES" altLang="es-ES" dirty="0"/>
          </a:p>
          <a:p>
            <a:pPr algn="just"/>
            <a:r>
              <a:rPr lang="es-ES" dirty="0"/>
              <a:t>TOR Browser ya viene todo configurado. (Deshabilita cookies, historial, </a:t>
            </a:r>
            <a:r>
              <a:rPr lang="es-ES" dirty="0" err="1"/>
              <a:t>plugins</a:t>
            </a:r>
            <a:r>
              <a:rPr lang="es-ES" dirty="0"/>
              <a:t> de Java, Flash o Active X, redirige peticiones DNS, etc. )</a:t>
            </a:r>
            <a:endParaRPr lang="es-ES" altLang="es-ES" dirty="0"/>
          </a:p>
        </p:txBody>
      </p:sp>
    </p:spTree>
    <p:extLst>
      <p:ext uri="{BB962C8B-B14F-4D97-AF65-F5344CB8AC3E}">
        <p14:creationId xmlns:p14="http://schemas.microsoft.com/office/powerpoint/2010/main" val="2439808841"/>
      </p:ext>
    </p:extLst>
  </p:cSld>
  <p:clrMapOvr>
    <a:masterClrMapping/>
  </p:clrMapOvr>
  <p:transition spd="slow">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Debate</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¿Es </a:t>
            </a:r>
            <a:r>
              <a:rPr lang="es-ES" dirty="0" err="1"/>
              <a:t>Tor</a:t>
            </a:r>
            <a:r>
              <a:rPr lang="es-ES" dirty="0"/>
              <a:t> para delincuentes? </a:t>
            </a:r>
          </a:p>
          <a:p>
            <a:pPr algn="just"/>
            <a:r>
              <a:rPr lang="es-ES" dirty="0">
                <a:hlinkClick r:id="rId2"/>
              </a:rPr>
              <a:t>http://www.cuatro.com/diario-de/redaccion-dediario-de/programa-3-tor-web-invisible/Deep-Webred-TOR_2_1837005129.html</a:t>
            </a:r>
            <a:endParaRPr lang="es-ES" dirty="0"/>
          </a:p>
          <a:p>
            <a:pPr algn="just"/>
            <a:endParaRPr lang="es-ES" altLang="es-ES" dirty="0"/>
          </a:p>
          <a:p>
            <a:pPr algn="just"/>
            <a:endParaRPr lang="es-ES" altLang="es-ES" dirty="0"/>
          </a:p>
          <a:p>
            <a:pPr algn="just"/>
            <a:r>
              <a:rPr lang="es-ES" dirty="0">
                <a:hlinkClick r:id="rId3"/>
              </a:rPr>
              <a:t>https://www.yolandacorral.com/tor-y-la-ciberdelincuencia/</a:t>
            </a:r>
            <a:endParaRPr lang="es-ES" altLang="es-ES" dirty="0"/>
          </a:p>
        </p:txBody>
      </p:sp>
    </p:spTree>
    <p:extLst>
      <p:ext uri="{BB962C8B-B14F-4D97-AF65-F5344CB8AC3E}">
        <p14:creationId xmlns:p14="http://schemas.microsoft.com/office/powerpoint/2010/main" val="1421331864"/>
      </p:ext>
    </p:extLst>
  </p:cSld>
  <p:clrMapOvr>
    <a:masterClrMapping/>
  </p:clrMapOvr>
  <p:transition spd="slow">
    <p:pull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Deep Web</a:t>
            </a:r>
            <a:endParaRPr lang="es-ES_tradnl" altLang="es-ES_tradnl" sz="4000" b="1" i="1" dirty="0">
              <a:solidFill>
                <a:schemeClr val="accent2"/>
              </a:solidFill>
            </a:endParaRPr>
          </a:p>
        </p:txBody>
      </p:sp>
      <p:pic>
        <p:nvPicPr>
          <p:cNvPr id="3" name="Imagen 2">
            <a:extLst>
              <a:ext uri="{FF2B5EF4-FFF2-40B4-BE49-F238E27FC236}">
                <a16:creationId xmlns:a16="http://schemas.microsoft.com/office/drawing/2014/main" xmlns="" id="{D9D7C144-29AB-E44B-BF58-AD15864240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5946" y="1125538"/>
            <a:ext cx="4492108" cy="5350042"/>
          </a:xfrm>
          <a:prstGeom prst="rect">
            <a:avLst/>
          </a:prstGeom>
        </p:spPr>
      </p:pic>
    </p:spTree>
    <p:extLst>
      <p:ext uri="{BB962C8B-B14F-4D97-AF65-F5344CB8AC3E}">
        <p14:creationId xmlns:p14="http://schemas.microsoft.com/office/powerpoint/2010/main" val="2371441719"/>
      </p:ext>
    </p:extLst>
  </p:cSld>
  <p:clrMapOvr>
    <a:masterClrMapping/>
  </p:clrMapOvr>
  <p:transition spd="slow">
    <p:pull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Índice</a:t>
            </a:r>
          </a:p>
        </p:txBody>
      </p:sp>
      <p:sp>
        <p:nvSpPr>
          <p:cNvPr id="3" name="2 Marcador de contenido"/>
          <p:cNvSpPr>
            <a:spLocks noGrp="1"/>
          </p:cNvSpPr>
          <p:nvPr>
            <p:ph sz="quarter" idx="4294967295"/>
          </p:nvPr>
        </p:nvSpPr>
        <p:spPr>
          <a:xfrm>
            <a:off x="301752" y="1527048"/>
            <a:ext cx="8503920" cy="4572000"/>
          </a:xfrm>
          <a:prstGeom prst="rect">
            <a:avLst/>
          </a:prstGeom>
        </p:spPr>
        <p:txBody>
          <a:bodyPr>
            <a:normAutofit/>
          </a:bodyPr>
          <a:lstStyle/>
          <a:p>
            <a:r>
              <a:rPr lang="es-ES" dirty="0"/>
              <a:t>Píldora 1:</a:t>
            </a:r>
          </a:p>
          <a:p>
            <a:pPr lvl="1"/>
            <a:r>
              <a:rPr lang="es-ES" dirty="0"/>
              <a:t>Red </a:t>
            </a:r>
            <a:r>
              <a:rPr lang="es-ES" dirty="0" err="1"/>
              <a:t>Tor</a:t>
            </a:r>
            <a:endParaRPr lang="es-ES" dirty="0"/>
          </a:p>
          <a:p>
            <a:pPr lvl="1"/>
            <a:r>
              <a:rPr lang="es-ES" dirty="0"/>
              <a:t>Deep Web</a:t>
            </a:r>
          </a:p>
          <a:p>
            <a:r>
              <a:rPr lang="es-ES" dirty="0"/>
              <a:t>Píldora 2:</a:t>
            </a:r>
          </a:p>
          <a:p>
            <a:pPr lvl="1"/>
            <a:r>
              <a:rPr lang="es-ES" dirty="0" err="1"/>
              <a:t>Bitcoin</a:t>
            </a:r>
            <a:endParaRPr lang="es-ES" dirty="0"/>
          </a:p>
          <a:p>
            <a:endParaRPr lang="es-ES" dirty="0"/>
          </a:p>
        </p:txBody>
      </p:sp>
    </p:spTree>
    <p:extLst>
      <p:ext uri="{BB962C8B-B14F-4D97-AF65-F5344CB8AC3E}">
        <p14:creationId xmlns:p14="http://schemas.microsoft.com/office/powerpoint/2010/main" val="112286893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Deep Web</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Sitios web .</a:t>
            </a:r>
            <a:r>
              <a:rPr lang="es-ES" dirty="0" err="1"/>
              <a:t>onion</a:t>
            </a:r>
            <a:r>
              <a:rPr lang="es-ES" dirty="0"/>
              <a:t> </a:t>
            </a:r>
          </a:p>
          <a:p>
            <a:pPr lvl="1" algn="just"/>
            <a:r>
              <a:rPr lang="es-ES" dirty="0"/>
              <a:t>Dirección IP anónima accesible por medio de la red </a:t>
            </a:r>
            <a:r>
              <a:rPr lang="es-ES" dirty="0" err="1"/>
              <a:t>Tor</a:t>
            </a:r>
            <a:r>
              <a:rPr lang="es-ES" dirty="0"/>
              <a:t>.</a:t>
            </a:r>
          </a:p>
          <a:p>
            <a:pPr lvl="1" algn="just"/>
            <a:r>
              <a:rPr lang="es-ES" dirty="0"/>
              <a:t>No mnemotécnicas. 16 caracteres alfanuméricos en base 32 generados con función hash sobre la clave pública del servicio</a:t>
            </a:r>
          </a:p>
          <a:p>
            <a:pPr algn="just"/>
            <a:r>
              <a:rPr lang="es-ES" altLang="es-ES" dirty="0">
                <a:hlinkClick r:id="rId2"/>
              </a:rPr>
              <a:t>http://wikitjerrta4qgz4.onion/</a:t>
            </a:r>
            <a:endParaRPr lang="es-ES" altLang="es-ES" dirty="0"/>
          </a:p>
          <a:p>
            <a:pPr algn="just"/>
            <a:r>
              <a:rPr lang="en" dirty="0"/>
              <a:t>Hidden wiki </a:t>
            </a:r>
            <a:r>
              <a:rPr lang="en" dirty="0">
                <a:hlinkClick r:id="rId3"/>
              </a:rPr>
              <a:t>https://torhiddenwiki</a:t>
            </a:r>
            <a:endParaRPr lang="en" dirty="0"/>
          </a:p>
          <a:p>
            <a:pPr algn="just"/>
            <a:r>
              <a:rPr lang="en" dirty="0"/>
              <a:t>Duck Duck Go http://3g2upl4pq6kufc4m.onion</a:t>
            </a:r>
            <a:endParaRPr lang="es-ES" altLang="es-ES" dirty="0"/>
          </a:p>
          <a:p>
            <a:pPr algn="just"/>
            <a:endParaRPr lang="es-ES" altLang="es-ES" dirty="0"/>
          </a:p>
        </p:txBody>
      </p:sp>
    </p:spTree>
    <p:extLst>
      <p:ext uri="{BB962C8B-B14F-4D97-AF65-F5344CB8AC3E}">
        <p14:creationId xmlns:p14="http://schemas.microsoft.com/office/powerpoint/2010/main" val="1253438621"/>
      </p:ext>
    </p:extLst>
  </p:cSld>
  <p:clrMapOvr>
    <a:masterClrMapping/>
  </p:clrMapOvr>
  <p:transition spd="slow">
    <p:pull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Tor2web</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Permite el acceso a páginas ocultas a través de un navegador no-</a:t>
            </a:r>
            <a:r>
              <a:rPr lang="es-ES" dirty="0" err="1"/>
              <a:t>Tor</a:t>
            </a:r>
            <a:r>
              <a:rPr lang="es-ES" dirty="0"/>
              <a:t>. </a:t>
            </a:r>
          </a:p>
          <a:p>
            <a:pPr algn="just"/>
            <a:r>
              <a:rPr lang="es-ES" dirty="0"/>
              <a:t>Cambiar el dominio .</a:t>
            </a:r>
            <a:r>
              <a:rPr lang="es-ES" dirty="0" err="1"/>
              <a:t>onion</a:t>
            </a:r>
            <a:r>
              <a:rPr lang="es-ES" dirty="0"/>
              <a:t> por .</a:t>
            </a:r>
            <a:r>
              <a:rPr lang="es-ES" dirty="0" err="1"/>
              <a:t>onion.to</a:t>
            </a:r>
            <a:endParaRPr lang="es-ES" altLang="es-ES" dirty="0"/>
          </a:p>
        </p:txBody>
      </p:sp>
    </p:spTree>
    <p:extLst>
      <p:ext uri="{BB962C8B-B14F-4D97-AF65-F5344CB8AC3E}">
        <p14:creationId xmlns:p14="http://schemas.microsoft.com/office/powerpoint/2010/main" val="2712138614"/>
      </p:ext>
    </p:extLst>
  </p:cSld>
  <p:clrMapOvr>
    <a:masterClrMapping/>
  </p:clrMapOvr>
  <p:transition spd="slow">
    <p:pull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Niveles</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Nivel 0: Web común. Es la que estamos acostumbrados a manejar y en la que se encuentran páginas muy populares, como pueden ser Google, YouTube, Wikipedia, Amazon, redes sociales, etc.</a:t>
            </a:r>
          </a:p>
          <a:p>
            <a:pPr algn="just"/>
            <a:r>
              <a:rPr lang="es-ES" dirty="0"/>
              <a:t>Nivel 1: la web superficial. Son páginas parecidas a las anteriores, de fácil acceso pero no son tan visitadas ni tan conocidas como las anteriores. Se puede tratar de contenidos como foros y páginas pequeñas de interés</a:t>
            </a:r>
            <a:endParaRPr lang="es-ES" altLang="es-ES" dirty="0"/>
          </a:p>
        </p:txBody>
      </p:sp>
    </p:spTree>
    <p:extLst>
      <p:ext uri="{BB962C8B-B14F-4D97-AF65-F5344CB8AC3E}">
        <p14:creationId xmlns:p14="http://schemas.microsoft.com/office/powerpoint/2010/main" val="1651429400"/>
      </p:ext>
    </p:extLst>
  </p:cSld>
  <p:clrMapOvr>
    <a:masterClrMapping/>
  </p:clrMapOvr>
  <p:transition spd="slow">
    <p:pull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Niveles</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Nivel 2: </a:t>
            </a:r>
            <a:r>
              <a:rPr lang="es-ES" dirty="0" err="1"/>
              <a:t>Bergie</a:t>
            </a:r>
            <a:r>
              <a:rPr lang="es-ES" dirty="0"/>
              <a:t> Web. Los dominios en este nivel son aún menos conocidos que los anteriores y por buscadores como puede ser Emule. Su acceso no es tan inmediato como en los casos anteriores.  Nivel 3: la Deep web. En este nivel ya empiezan a encontrarse contenidos más sensibles o ilegales y el acceso es más complejo. Dominios con extensión “.</a:t>
            </a:r>
            <a:r>
              <a:rPr lang="es-ES" dirty="0" err="1"/>
              <a:t>onion</a:t>
            </a:r>
            <a:r>
              <a:rPr lang="es-ES" dirty="0"/>
              <a:t>”.</a:t>
            </a:r>
            <a:endParaRPr lang="es-ES" altLang="es-ES" dirty="0"/>
          </a:p>
        </p:txBody>
      </p:sp>
    </p:spTree>
    <p:extLst>
      <p:ext uri="{BB962C8B-B14F-4D97-AF65-F5344CB8AC3E}">
        <p14:creationId xmlns:p14="http://schemas.microsoft.com/office/powerpoint/2010/main" val="3875352982"/>
      </p:ext>
    </p:extLst>
  </p:cSld>
  <p:clrMapOvr>
    <a:masterClrMapping/>
  </p:clrMapOvr>
  <p:transition spd="slow">
    <p:pull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Niveles</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Nivel 4: </a:t>
            </a:r>
            <a:r>
              <a:rPr lang="es-ES" dirty="0" err="1"/>
              <a:t>Charter</a:t>
            </a:r>
            <a:r>
              <a:rPr lang="es-ES" dirty="0"/>
              <a:t> Web. Este nivel es lo más profundo que un usuario común puede llegar dentro de la </a:t>
            </a:r>
            <a:r>
              <a:rPr lang="es-ES" dirty="0" err="1"/>
              <a:t>deep</a:t>
            </a:r>
            <a:r>
              <a:rPr lang="es-ES" dirty="0"/>
              <a:t> web. Se encuentran contenidos como grupos de pedófilos o la </a:t>
            </a:r>
            <a:r>
              <a:rPr lang="es-ES" dirty="0" err="1"/>
              <a:t>hidden</a:t>
            </a:r>
            <a:r>
              <a:rPr lang="es-ES" dirty="0"/>
              <a:t> wiki.</a:t>
            </a:r>
          </a:p>
          <a:p>
            <a:pPr algn="just"/>
            <a:r>
              <a:rPr lang="es-ES" dirty="0"/>
              <a:t>Nivel 5: Marianas Web. Este nivel es muy desconocido y se sabe muy poco sobre él. Su nombre proviene de la Fosa de las Marianas. Se dice que aquí se encuentra la información más sensible y secreta, secretos militares y de estado más importantes, además de contenidos desagradables.</a:t>
            </a:r>
            <a:endParaRPr lang="es-ES" altLang="es-ES" dirty="0"/>
          </a:p>
        </p:txBody>
      </p:sp>
    </p:spTree>
    <p:extLst>
      <p:ext uri="{BB962C8B-B14F-4D97-AF65-F5344CB8AC3E}">
        <p14:creationId xmlns:p14="http://schemas.microsoft.com/office/powerpoint/2010/main" val="194816330"/>
      </p:ext>
    </p:extLst>
  </p:cSld>
  <p:clrMapOvr>
    <a:masterClrMapping/>
  </p:clrMapOvr>
  <p:transition spd="slow">
    <p:pull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Conclusiones</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No existe anonimato 100%. </a:t>
            </a:r>
          </a:p>
          <a:p>
            <a:pPr algn="just"/>
            <a:r>
              <a:rPr lang="es-ES" dirty="0"/>
              <a:t>Al igual que ocurre con un cuchillo, las herramientas no son ni buenas ni malas, todo depende de las intenciones con las que se utilicen..</a:t>
            </a:r>
            <a:endParaRPr lang="es-ES" altLang="es-ES" dirty="0"/>
          </a:p>
        </p:txBody>
      </p:sp>
    </p:spTree>
    <p:extLst>
      <p:ext uri="{BB962C8B-B14F-4D97-AF65-F5344CB8AC3E}">
        <p14:creationId xmlns:p14="http://schemas.microsoft.com/office/powerpoint/2010/main" val="1282422130"/>
      </p:ext>
    </p:extLst>
  </p:cSld>
  <p:clrMapOvr>
    <a:masterClrMapping/>
  </p:clrMapOvr>
  <p:transition spd="slow">
    <p:pull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Ejercicio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algn="just">
              <a:buFont typeface="+mj-lt"/>
              <a:buAutoNum type="arabicPeriod"/>
            </a:pPr>
            <a:r>
              <a:rPr lang="es-ES" dirty="0"/>
              <a:t>Instala en una máquina virtual el </a:t>
            </a:r>
            <a:r>
              <a:rPr lang="es-ES" dirty="0" err="1"/>
              <a:t>Tor</a:t>
            </a:r>
            <a:r>
              <a:rPr lang="es-ES" dirty="0"/>
              <a:t> Browser. Usando http://</a:t>
            </a:r>
            <a:r>
              <a:rPr lang="es-ES" dirty="0" err="1"/>
              <a:t>www.cualesmiip.com</a:t>
            </a:r>
            <a:r>
              <a:rPr lang="es-ES" dirty="0"/>
              <a:t>/ comprueba tu IP en </a:t>
            </a:r>
            <a:r>
              <a:rPr lang="es-ES" dirty="0" err="1"/>
              <a:t>Tor</a:t>
            </a:r>
            <a:r>
              <a:rPr lang="es-ES" dirty="0"/>
              <a:t> Browser y otro navegador. ¿Cuáles son las IP que obtienes y qué conclusión obtienes de ello? Observa el circuito de enrutamiento de paquetes. </a:t>
            </a:r>
          </a:p>
          <a:p>
            <a:pPr marL="514350" indent="-514350" algn="just">
              <a:buFont typeface="+mj-lt"/>
              <a:buAutoNum type="arabicPeriod"/>
            </a:pPr>
            <a:r>
              <a:rPr lang="es-ES" dirty="0"/>
              <a:t>Accede a tres servicios ocultos a través de la red </a:t>
            </a:r>
            <a:r>
              <a:rPr lang="es-ES" dirty="0" err="1"/>
              <a:t>Tor</a:t>
            </a:r>
            <a:r>
              <a:rPr lang="es-ES" dirty="0"/>
              <a:t> distintos de los vistos en clase. Se recomienda ser precavido con los sitios por los que se navega. Escribe las direcciones de los tres sitios, especificando la URL y el nombre del sitio web. Tras hacer el ejercicio vuelve a observar el circuito, ¿es el mismo o ha cambiado? ¿Qué conclusión obtienes de esto?..</a:t>
            </a:r>
            <a:endParaRPr lang="es-ES" altLang="es-ES" dirty="0"/>
          </a:p>
        </p:txBody>
      </p:sp>
    </p:spTree>
    <p:extLst>
      <p:ext uri="{BB962C8B-B14F-4D97-AF65-F5344CB8AC3E}">
        <p14:creationId xmlns:p14="http://schemas.microsoft.com/office/powerpoint/2010/main" val="2385817918"/>
      </p:ext>
    </p:extLst>
  </p:cSld>
  <p:clrMapOvr>
    <a:masterClrMapping/>
  </p:clrMapOvr>
  <p:transition spd="slow">
    <p:pull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err="1"/>
              <a:t>Bitcoin</a:t>
            </a:r>
            <a:endParaRPr lang="es-ES_tradnl" altLang="es-ES_tradnl" sz="4000" b="1" i="1" dirty="0">
              <a:solidFill>
                <a:schemeClr val="accent2"/>
              </a:solidFill>
            </a:endParaRPr>
          </a:p>
        </p:txBody>
      </p:sp>
      <p:pic>
        <p:nvPicPr>
          <p:cNvPr id="3" name="Imagen 2">
            <a:extLst>
              <a:ext uri="{FF2B5EF4-FFF2-40B4-BE49-F238E27FC236}">
                <a16:creationId xmlns:a16="http://schemas.microsoft.com/office/drawing/2014/main" xmlns="" id="{A1413FA6-2668-6E43-8A8A-D84073C9A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85241"/>
            <a:ext cx="9144000" cy="5177803"/>
          </a:xfrm>
          <a:prstGeom prst="rect">
            <a:avLst/>
          </a:prstGeom>
        </p:spPr>
      </p:pic>
    </p:spTree>
    <p:extLst>
      <p:ext uri="{BB962C8B-B14F-4D97-AF65-F5344CB8AC3E}">
        <p14:creationId xmlns:p14="http://schemas.microsoft.com/office/powerpoint/2010/main" val="2469747124"/>
      </p:ext>
    </p:extLst>
  </p:cSld>
  <p:clrMapOvr>
    <a:masterClrMapping/>
  </p:clrMapOvr>
  <p:transition spd="slow">
    <p:pull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err="1"/>
              <a:t>Bitcoin</a:t>
            </a:r>
            <a:endParaRPr lang="es-ES_tradnl" altLang="es-ES_tradnl" sz="4000" b="1" i="1" dirty="0">
              <a:solidFill>
                <a:schemeClr val="accent2"/>
              </a:solidFill>
            </a:endParaRPr>
          </a:p>
        </p:txBody>
      </p:sp>
      <p:pic>
        <p:nvPicPr>
          <p:cNvPr id="3" name="Imagen 2">
            <a:extLst>
              <a:ext uri="{FF2B5EF4-FFF2-40B4-BE49-F238E27FC236}">
                <a16:creationId xmlns:a16="http://schemas.microsoft.com/office/drawing/2014/main" xmlns="" id="{3C394F4D-80BA-6A48-8C79-66423C81D6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58584"/>
            <a:ext cx="9144000" cy="4340831"/>
          </a:xfrm>
          <a:prstGeom prst="rect">
            <a:avLst/>
          </a:prstGeom>
        </p:spPr>
      </p:pic>
    </p:spTree>
    <p:extLst>
      <p:ext uri="{BB962C8B-B14F-4D97-AF65-F5344CB8AC3E}">
        <p14:creationId xmlns:p14="http://schemas.microsoft.com/office/powerpoint/2010/main" val="3795817231"/>
      </p:ext>
    </p:extLst>
  </p:cSld>
  <p:clrMapOvr>
    <a:masterClrMapping/>
  </p:clrMapOvr>
  <p:transition spd="slow">
    <p:pull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pPr algn="just"/>
            <a:r>
              <a:rPr lang="es-ES" sz="2100" dirty="0" err="1"/>
              <a:t>Blockchain</a:t>
            </a:r>
            <a:r>
              <a:rPr lang="es-ES" sz="2100" dirty="0"/>
              <a:t> y </a:t>
            </a:r>
            <a:r>
              <a:rPr lang="es-ES" sz="2100" dirty="0" err="1"/>
              <a:t>bitcoin</a:t>
            </a:r>
            <a:endParaRPr lang="es-ES" sz="2100" dirty="0"/>
          </a:p>
          <a:p>
            <a:pPr lvl="1" algn="just"/>
            <a:r>
              <a:rPr lang="es-ES" sz="1800" dirty="0" err="1"/>
              <a:t>Blockchain</a:t>
            </a:r>
            <a:r>
              <a:rPr lang="es-ES" sz="1800" dirty="0"/>
              <a:t> </a:t>
            </a:r>
            <a:r>
              <a:rPr lang="es-ES" sz="1800" dirty="0" err="1"/>
              <a:t>ó</a:t>
            </a:r>
            <a:r>
              <a:rPr lang="es-ES" sz="1800" dirty="0"/>
              <a:t> cadena de bloques: </a:t>
            </a:r>
          </a:p>
          <a:p>
            <a:pPr lvl="2" algn="just"/>
            <a:r>
              <a:rPr lang="es-ES" sz="1650" dirty="0"/>
              <a:t>Estructura de datos en la que la información contenida se agrupa en bloques</a:t>
            </a:r>
          </a:p>
          <a:p>
            <a:pPr lvl="2" algn="just"/>
            <a:r>
              <a:rPr lang="es-ES" sz="1650" dirty="0"/>
              <a:t>Se les añade meta-información (información temporal) relativa a otro bloque de la cadena </a:t>
            </a:r>
          </a:p>
          <a:p>
            <a:pPr lvl="2" algn="just"/>
            <a:r>
              <a:rPr lang="es-ES" sz="1650" dirty="0"/>
              <a:t>Con técnicas criptográficas la información contenida en un bloque sólo puede ser repudiada o editada modificando todos los bloques posteriores.</a:t>
            </a:r>
          </a:p>
          <a:p>
            <a:pPr lvl="1" algn="just"/>
            <a:r>
              <a:rPr lang="es-ES" sz="1800" dirty="0" err="1"/>
              <a:t>Bitcoin</a:t>
            </a:r>
            <a:r>
              <a:rPr lang="es-ES" sz="1800" dirty="0"/>
              <a:t>: </a:t>
            </a:r>
          </a:p>
          <a:p>
            <a:pPr lvl="2" algn="just"/>
            <a:r>
              <a:rPr lang="es-ES" sz="1650" dirty="0"/>
              <a:t>Protocolo de tipo </a:t>
            </a:r>
            <a:r>
              <a:rPr lang="es-ES" sz="1650" dirty="0" err="1"/>
              <a:t>blockchain</a:t>
            </a:r>
            <a:r>
              <a:rPr lang="es-ES" sz="1650" dirty="0"/>
              <a:t> que se usa como </a:t>
            </a:r>
            <a:r>
              <a:rPr lang="es-ES" sz="1650" dirty="0" err="1"/>
              <a:t>criptomoneda</a:t>
            </a:r>
            <a:r>
              <a:rPr lang="es-ES" sz="1650" dirty="0"/>
              <a:t>,  sistema de pago y mercancía </a:t>
            </a:r>
          </a:p>
          <a:p>
            <a:pPr algn="just"/>
            <a:endParaRPr lang="es-ES" sz="2100" dirty="0"/>
          </a:p>
          <a:p>
            <a:pPr lvl="1" algn="just"/>
            <a:endParaRPr lang="es-ES" dirty="0"/>
          </a:p>
          <a:p>
            <a:pPr algn="just"/>
            <a:endParaRPr lang="es-ES" dirty="0"/>
          </a:p>
          <a:p>
            <a:pPr lvl="1" algn="just"/>
            <a:endParaRPr lang="es-ES" dirty="0">
              <a:solidFill>
                <a:srgbClr val="00B050"/>
              </a:solidFill>
            </a:endParaRPr>
          </a:p>
          <a:p>
            <a:pPr marL="0" indent="0" algn="just">
              <a:buNone/>
            </a:pPr>
            <a:endParaRPr lang="es-ES" dirty="0"/>
          </a:p>
        </p:txBody>
      </p:sp>
      <p:sp>
        <p:nvSpPr>
          <p:cNvPr id="4" name="Marcador de contenido 3"/>
          <p:cNvSpPr>
            <a:spLocks noGrp="1"/>
          </p:cNvSpPr>
          <p:nvPr>
            <p:ph idx="10"/>
          </p:nvPr>
        </p:nvSpPr>
        <p:spPr>
          <a:xfrm>
            <a:off x="179512" y="474983"/>
            <a:ext cx="8640960" cy="504055"/>
          </a:xfrm>
        </p:spPr>
        <p:txBody>
          <a:bodyPr>
            <a:noAutofit/>
          </a:bodyPr>
          <a:lstStyle/>
          <a:p>
            <a:r>
              <a:rPr lang="es-ES" sz="4000" dirty="0">
                <a:ea typeface="+mj-ea"/>
              </a:rPr>
              <a:t>Introducción</a:t>
            </a:r>
          </a:p>
        </p:txBody>
      </p:sp>
    </p:spTree>
    <p:extLst>
      <p:ext uri="{BB962C8B-B14F-4D97-AF65-F5344CB8AC3E}">
        <p14:creationId xmlns:p14="http://schemas.microsoft.com/office/powerpoint/2010/main" val="2639185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a:extLst>
              <a:ext uri="{FF2B5EF4-FFF2-40B4-BE49-F238E27FC236}">
                <a16:creationId xmlns:a16="http://schemas.microsoft.com/office/drawing/2014/main" xmlns="" id="{964F2E6E-FE33-DB4D-8C83-A0F8144CAE63}"/>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s-ES" altLang="es-ES" sz="4000" b="1" i="1" dirty="0"/>
              <a:t>TOR</a:t>
            </a:r>
            <a:endParaRPr lang="es-ES_tradnl" altLang="es-ES_tradnl" sz="4000" b="1" i="1" dirty="0"/>
          </a:p>
        </p:txBody>
      </p:sp>
      <p:sp>
        <p:nvSpPr>
          <p:cNvPr id="159746" name="Rectangle 3">
            <a:extLst>
              <a:ext uri="{FF2B5EF4-FFF2-40B4-BE49-F238E27FC236}">
                <a16:creationId xmlns:a16="http://schemas.microsoft.com/office/drawing/2014/main" xmlns="" id="{0FEB4D8F-1302-8D43-A5C9-D0CA632B0911}"/>
              </a:ext>
            </a:extLst>
          </p:cNvPr>
          <p:cNvSpPr>
            <a:spLocks noGrp="1" noChangeArrowheads="1"/>
          </p:cNvSpPr>
          <p:nvPr>
            <p:ph idx="1"/>
          </p:nvPr>
        </p:nvSpPr>
        <p:spPr bwMode="auto">
          <a:xfrm>
            <a:off x="0" y="1284059"/>
            <a:ext cx="9144000" cy="5472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err="1"/>
              <a:t>The</a:t>
            </a:r>
            <a:r>
              <a:rPr lang="es-ES" dirty="0"/>
              <a:t> </a:t>
            </a:r>
            <a:r>
              <a:rPr lang="es-ES" dirty="0" err="1"/>
              <a:t>Onion</a:t>
            </a:r>
            <a:r>
              <a:rPr lang="es-ES" dirty="0"/>
              <a:t> Router (TOR).</a:t>
            </a:r>
          </a:p>
          <a:p>
            <a:pPr algn="just"/>
            <a:r>
              <a:rPr lang="es-ES" dirty="0">
                <a:hlinkClick r:id="rId2"/>
              </a:rPr>
              <a:t>https://www.torproject.org/</a:t>
            </a:r>
            <a:endParaRPr lang="es-ES" dirty="0"/>
          </a:p>
          <a:p>
            <a:pPr algn="just"/>
            <a:r>
              <a:rPr lang="es-ES" i="1" dirty="0" err="1"/>
              <a:t>Onion</a:t>
            </a:r>
            <a:r>
              <a:rPr lang="es-ES" i="1" dirty="0"/>
              <a:t> </a:t>
            </a:r>
            <a:r>
              <a:rPr lang="es-ES" i="1" dirty="0" err="1"/>
              <a:t>routing</a:t>
            </a:r>
            <a:r>
              <a:rPr lang="es-ES" i="1" dirty="0"/>
              <a:t> </a:t>
            </a:r>
            <a:r>
              <a:rPr lang="es-ES" i="1" dirty="0" err="1"/>
              <a:t>project</a:t>
            </a:r>
            <a:r>
              <a:rPr lang="es-ES" i="1" dirty="0"/>
              <a:t> of </a:t>
            </a:r>
            <a:r>
              <a:rPr lang="es-ES" i="1" dirty="0" err="1"/>
              <a:t>the</a:t>
            </a:r>
            <a:r>
              <a:rPr lang="es-ES" i="1" dirty="0"/>
              <a:t> U.S. Naval </a:t>
            </a:r>
            <a:r>
              <a:rPr lang="es-ES" i="1" dirty="0" err="1"/>
              <a:t>Research</a:t>
            </a:r>
            <a:r>
              <a:rPr lang="es-ES" i="1" dirty="0"/>
              <a:t> </a:t>
            </a:r>
            <a:r>
              <a:rPr lang="es-ES" i="1" dirty="0" err="1"/>
              <a:t>Laboratory</a:t>
            </a:r>
            <a:r>
              <a:rPr lang="es-ES" dirty="0"/>
              <a:t>. 2003. </a:t>
            </a:r>
            <a:r>
              <a:rPr lang="es-ES" dirty="0" err="1"/>
              <a:t>Tor</a:t>
            </a:r>
            <a:r>
              <a:rPr lang="es-ES" dirty="0"/>
              <a:t> </a:t>
            </a:r>
            <a:r>
              <a:rPr lang="es-ES" dirty="0" err="1"/>
              <a:t>project</a:t>
            </a:r>
            <a:r>
              <a:rPr lang="es-ES" dirty="0"/>
              <a:t>. </a:t>
            </a:r>
          </a:p>
          <a:p>
            <a:pPr algn="just"/>
            <a:endParaRPr lang="es-ES" dirty="0"/>
          </a:p>
          <a:p>
            <a:pPr algn="just"/>
            <a:r>
              <a:rPr lang="es-ES" dirty="0"/>
              <a:t>Es una red de túneles virtuales que permite a las personas mejorar su privacidad y seguridad en Internet (anonimato). </a:t>
            </a:r>
          </a:p>
          <a:p>
            <a:pPr algn="just"/>
            <a:r>
              <a:rPr lang="es-ES" dirty="0"/>
              <a:t>Software libre.</a:t>
            </a:r>
          </a:p>
          <a:p>
            <a:pPr algn="just"/>
            <a:r>
              <a:rPr lang="es-ES" dirty="0"/>
              <a:t>Premiado en 2011 por la </a:t>
            </a:r>
            <a:r>
              <a:rPr lang="es-ES" i="1" dirty="0"/>
              <a:t>Free Software </a:t>
            </a:r>
            <a:r>
              <a:rPr lang="es-ES" i="1" dirty="0" err="1"/>
              <a:t>Foundation</a:t>
            </a:r>
            <a:r>
              <a:rPr lang="es-ES" dirty="0"/>
              <a:t>.</a:t>
            </a:r>
            <a:endParaRPr lang="es-ES" altLang="es-ES" sz="2800" dirty="0"/>
          </a:p>
        </p:txBody>
      </p:sp>
      <p:pic>
        <p:nvPicPr>
          <p:cNvPr id="4" name="Imagen 3">
            <a:extLst>
              <a:ext uri="{FF2B5EF4-FFF2-40B4-BE49-F238E27FC236}">
                <a16:creationId xmlns:a16="http://schemas.microsoft.com/office/drawing/2014/main" xmlns="" id="{C248BDA4-9E25-5B44-B5BD-45D351E88A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6687" y="3098"/>
            <a:ext cx="3018971" cy="2360991"/>
          </a:xfrm>
          <a:prstGeom prst="rect">
            <a:avLst/>
          </a:prstGeom>
        </p:spPr>
      </p:pic>
    </p:spTree>
    <p:extLst>
      <p:ext uri="{BB962C8B-B14F-4D97-AF65-F5344CB8AC3E}">
        <p14:creationId xmlns:p14="http://schemas.microsoft.com/office/powerpoint/2010/main" val="2056904930"/>
      </p:ext>
    </p:extLst>
  </p:cSld>
  <p:clrMapOvr>
    <a:masterClrMapping/>
  </p:clrMapOvr>
  <p:transition spd="slow">
    <p:pull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normAutofit/>
          </a:bodyPr>
          <a:lstStyle/>
          <a:p>
            <a:pPr algn="just"/>
            <a:r>
              <a:rPr lang="es-ES" sz="2100" dirty="0"/>
              <a:t>Otras </a:t>
            </a:r>
            <a:r>
              <a:rPr lang="es-ES" sz="2100" dirty="0" err="1"/>
              <a:t>criptodivisas</a:t>
            </a:r>
            <a:r>
              <a:rPr lang="es-ES" sz="2100" dirty="0"/>
              <a:t>:</a:t>
            </a:r>
          </a:p>
          <a:p>
            <a:pPr lvl="1" algn="just"/>
            <a:r>
              <a:rPr lang="es-ES" sz="1800" dirty="0" err="1"/>
              <a:t>Litecoin</a:t>
            </a:r>
            <a:r>
              <a:rPr lang="es-ES" sz="1800" dirty="0"/>
              <a:t>.</a:t>
            </a:r>
          </a:p>
          <a:p>
            <a:pPr lvl="1" algn="just"/>
            <a:r>
              <a:rPr lang="es-ES" sz="1800" dirty="0" err="1"/>
              <a:t>Ripple</a:t>
            </a:r>
            <a:r>
              <a:rPr lang="es-ES" sz="1800" dirty="0"/>
              <a:t>.</a:t>
            </a:r>
          </a:p>
          <a:p>
            <a:pPr lvl="1" algn="just"/>
            <a:r>
              <a:rPr lang="es-ES" sz="1800" dirty="0" err="1"/>
              <a:t>Primecoin</a:t>
            </a:r>
            <a:r>
              <a:rPr lang="es-ES" sz="1800" dirty="0"/>
              <a:t>.</a:t>
            </a:r>
          </a:p>
          <a:p>
            <a:pPr lvl="1" algn="just"/>
            <a:r>
              <a:rPr lang="es-ES" sz="1800" dirty="0" err="1"/>
              <a:t>Dogecoin</a:t>
            </a:r>
            <a:r>
              <a:rPr lang="es-ES" sz="1800" dirty="0"/>
              <a:t>.</a:t>
            </a:r>
          </a:p>
          <a:p>
            <a:pPr lvl="1" algn="just"/>
            <a:r>
              <a:rPr lang="es-ES" sz="1800" dirty="0" err="1"/>
              <a:t>Pesetacoin</a:t>
            </a:r>
            <a:endParaRPr lang="es-ES" sz="1800" dirty="0"/>
          </a:p>
          <a:p>
            <a:pPr lvl="1" algn="just"/>
            <a:r>
              <a:rPr lang="es-ES" sz="1800" dirty="0">
                <a:hlinkClick r:id="rId3"/>
              </a:rPr>
              <a:t>https://</a:t>
            </a:r>
            <a:r>
              <a:rPr lang="es-ES" sz="1800" dirty="0" err="1">
                <a:hlinkClick r:id="rId3"/>
              </a:rPr>
              <a:t>coinmarketcap.com</a:t>
            </a:r>
            <a:endParaRPr lang="es-ES" sz="1800" dirty="0"/>
          </a:p>
          <a:p>
            <a:pPr algn="just"/>
            <a:endParaRPr lang="es-ES" sz="2100" dirty="0"/>
          </a:p>
          <a:p>
            <a:pPr lvl="1" algn="just"/>
            <a:endParaRPr lang="es-ES" dirty="0"/>
          </a:p>
          <a:p>
            <a:pPr algn="just"/>
            <a:endParaRPr lang="es-ES" dirty="0"/>
          </a:p>
          <a:p>
            <a:pPr lvl="1" algn="just"/>
            <a:endParaRPr lang="es-ES" dirty="0">
              <a:solidFill>
                <a:srgbClr val="00B050"/>
              </a:solidFill>
            </a:endParaRPr>
          </a:p>
          <a:p>
            <a:pPr marL="0" indent="0" algn="just">
              <a:buNone/>
            </a:pPr>
            <a:endParaRPr lang="es-ES" dirty="0"/>
          </a:p>
        </p:txBody>
      </p:sp>
      <p:sp>
        <p:nvSpPr>
          <p:cNvPr id="4" name="Marcador de contenido 3"/>
          <p:cNvSpPr>
            <a:spLocks noGrp="1"/>
          </p:cNvSpPr>
          <p:nvPr>
            <p:ph idx="10"/>
          </p:nvPr>
        </p:nvSpPr>
        <p:spPr/>
        <p:txBody>
          <a:bodyPr>
            <a:noAutofit/>
          </a:bodyPr>
          <a:lstStyle/>
          <a:p>
            <a:r>
              <a:rPr lang="es-ES" sz="4000" dirty="0"/>
              <a:t>Introducción</a:t>
            </a:r>
          </a:p>
        </p:txBody>
      </p:sp>
    </p:spTree>
    <p:extLst>
      <p:ext uri="{BB962C8B-B14F-4D97-AF65-F5344CB8AC3E}">
        <p14:creationId xmlns:p14="http://schemas.microsoft.com/office/powerpoint/2010/main" val="12365037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5192" y="233475"/>
            <a:ext cx="8229600" cy="1158763"/>
          </a:xfrm>
        </p:spPr>
        <p:txBody>
          <a:bodyPr/>
          <a:lstStyle/>
          <a:p>
            <a:r>
              <a:rPr lang="es-ES" sz="4000" dirty="0"/>
              <a:t>Introducción</a:t>
            </a:r>
          </a:p>
        </p:txBody>
      </p:sp>
      <p:sp>
        <p:nvSpPr>
          <p:cNvPr id="3" name="Marcador de contenido 2"/>
          <p:cNvSpPr>
            <a:spLocks noGrp="1"/>
          </p:cNvSpPr>
          <p:nvPr>
            <p:ph idx="1"/>
          </p:nvPr>
        </p:nvSpPr>
        <p:spPr/>
        <p:txBody>
          <a:bodyPr>
            <a:normAutofit/>
          </a:bodyPr>
          <a:lstStyle/>
          <a:p>
            <a:pPr algn="just"/>
            <a:r>
              <a:rPr lang="es-ES" sz="2100" dirty="0" err="1"/>
              <a:t>Bitcoin</a:t>
            </a:r>
            <a:r>
              <a:rPr lang="es-ES" sz="2100" dirty="0"/>
              <a:t>:</a:t>
            </a:r>
          </a:p>
          <a:p>
            <a:pPr algn="just"/>
            <a:r>
              <a:rPr lang="es-ES" sz="2100" dirty="0"/>
              <a:t>Concebida en 2009 por </a:t>
            </a:r>
            <a:r>
              <a:rPr lang="es-ES" sz="2100" dirty="0" err="1"/>
              <a:t>Satoshi</a:t>
            </a:r>
            <a:r>
              <a:rPr lang="es-ES" sz="2100" dirty="0"/>
              <a:t> </a:t>
            </a:r>
            <a:r>
              <a:rPr lang="es-ES" sz="2100" dirty="0" err="1"/>
              <a:t>Nakamoto</a:t>
            </a:r>
            <a:r>
              <a:rPr lang="es-ES" sz="2100" dirty="0"/>
              <a:t>.</a:t>
            </a:r>
          </a:p>
          <a:p>
            <a:pPr algn="just"/>
            <a:r>
              <a:rPr lang="es-ES" sz="2100" dirty="0"/>
              <a:t>Es una divisa electrónica.</a:t>
            </a:r>
          </a:p>
          <a:p>
            <a:pPr algn="just"/>
            <a:r>
              <a:rPr lang="es-ES" sz="2100" dirty="0"/>
              <a:t>También se refiere al protocolo y a la red P2P que lo sustenta como a la unidad de cuenta nativa</a:t>
            </a:r>
          </a:p>
          <a:p>
            <a:pPr algn="just"/>
            <a:endParaRPr lang="es-ES" dirty="0"/>
          </a:p>
          <a:p>
            <a:pPr algn="just"/>
            <a:endParaRPr lang="es-ES" dirty="0"/>
          </a:p>
          <a:p>
            <a:pPr lvl="1" algn="just"/>
            <a:endParaRPr lang="es-ES" dirty="0">
              <a:solidFill>
                <a:srgbClr val="00B050"/>
              </a:solidFill>
            </a:endParaRPr>
          </a:p>
          <a:p>
            <a:pPr marL="0" indent="0" algn="just">
              <a:buNone/>
            </a:pPr>
            <a:endParaRPr lang="es-ES" dirty="0"/>
          </a:p>
        </p:txBody>
      </p:sp>
      <p:pic>
        <p:nvPicPr>
          <p:cNvPr id="6" name="Imagen 5">
            <a:extLst>
              <a:ext uri="{FF2B5EF4-FFF2-40B4-BE49-F238E27FC236}">
                <a16:creationId xmlns:a16="http://schemas.microsoft.com/office/drawing/2014/main" xmlns="" id="{A3B4A85D-5FB3-1A45-9D1D-7A31A0E731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5886" y="3648075"/>
            <a:ext cx="2486025" cy="2352675"/>
          </a:xfrm>
          <a:prstGeom prst="rect">
            <a:avLst/>
          </a:prstGeom>
        </p:spPr>
      </p:pic>
    </p:spTree>
    <p:extLst>
      <p:ext uri="{BB962C8B-B14F-4D97-AF65-F5344CB8AC3E}">
        <p14:creationId xmlns:p14="http://schemas.microsoft.com/office/powerpoint/2010/main" val="27769541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z="4000" dirty="0"/>
              <a:t>Introducción</a:t>
            </a:r>
          </a:p>
        </p:txBody>
      </p:sp>
      <p:sp>
        <p:nvSpPr>
          <p:cNvPr id="3" name="Marcador de contenido 2"/>
          <p:cNvSpPr>
            <a:spLocks noGrp="1"/>
          </p:cNvSpPr>
          <p:nvPr>
            <p:ph idx="1"/>
          </p:nvPr>
        </p:nvSpPr>
        <p:spPr/>
        <p:txBody>
          <a:bodyPr>
            <a:normAutofit/>
          </a:bodyPr>
          <a:lstStyle/>
          <a:p>
            <a:pPr algn="just"/>
            <a:r>
              <a:rPr lang="es-ES" sz="2100" dirty="0"/>
              <a:t>Es descentralizado. </a:t>
            </a:r>
          </a:p>
          <a:p>
            <a:pPr algn="just"/>
            <a:r>
              <a:rPr lang="es-ES" sz="2100" dirty="0"/>
              <a:t>No está respaldado por un gobierno ni depende de un emisor central. </a:t>
            </a:r>
          </a:p>
          <a:p>
            <a:pPr algn="just"/>
            <a:r>
              <a:rPr lang="es-ES" sz="2100" dirty="0"/>
              <a:t>Código abierto.</a:t>
            </a:r>
          </a:p>
          <a:p>
            <a:pPr algn="just"/>
            <a:r>
              <a:rPr lang="es-ES" sz="2100" dirty="0"/>
              <a:t>Producida por personas/empresas dedicando recursos a la minería.</a:t>
            </a:r>
          </a:p>
          <a:p>
            <a:pPr algn="just"/>
            <a:r>
              <a:rPr lang="es-ES" sz="2100" dirty="0"/>
              <a:t>Se utilizan un sistema de prueba de trabajo para impedir el doble gasto y alcanzar el consenso entre todos los nodos que integran la red.</a:t>
            </a:r>
          </a:p>
          <a:p>
            <a:pPr lvl="1" algn="just"/>
            <a:endParaRPr lang="es-ES" dirty="0">
              <a:solidFill>
                <a:srgbClr val="00B050"/>
              </a:solidFill>
            </a:endParaRPr>
          </a:p>
          <a:p>
            <a:pPr marL="0" indent="0" algn="just">
              <a:buNone/>
            </a:pPr>
            <a:endParaRPr lang="es-ES" dirty="0"/>
          </a:p>
        </p:txBody>
      </p:sp>
    </p:spTree>
    <p:extLst>
      <p:ext uri="{BB962C8B-B14F-4D97-AF65-F5344CB8AC3E}">
        <p14:creationId xmlns:p14="http://schemas.microsoft.com/office/powerpoint/2010/main" val="21803992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z="4000" dirty="0" err="1"/>
              <a:t>Caracterísitcas</a:t>
            </a:r>
            <a:endParaRPr lang="es-ES" sz="4000" dirty="0"/>
          </a:p>
        </p:txBody>
      </p:sp>
      <p:sp>
        <p:nvSpPr>
          <p:cNvPr id="3" name="Marcador de contenido 2"/>
          <p:cNvSpPr>
            <a:spLocks noGrp="1"/>
          </p:cNvSpPr>
          <p:nvPr>
            <p:ph idx="1"/>
          </p:nvPr>
        </p:nvSpPr>
        <p:spPr/>
        <p:txBody>
          <a:bodyPr>
            <a:normAutofit/>
          </a:bodyPr>
          <a:lstStyle/>
          <a:p>
            <a:pPr algn="just"/>
            <a:r>
              <a:rPr lang="es-ES" sz="2100" dirty="0"/>
              <a:t>Seguridad garantizada por un sofisticado sistema criptográfico.</a:t>
            </a:r>
          </a:p>
          <a:p>
            <a:pPr algn="just"/>
            <a:r>
              <a:rPr lang="es-ES" sz="2100" dirty="0"/>
              <a:t>Se pueden cambiar </a:t>
            </a:r>
            <a:r>
              <a:rPr lang="es-ES" sz="2100" dirty="0" err="1"/>
              <a:t>bitcoins</a:t>
            </a:r>
            <a:r>
              <a:rPr lang="es-ES" sz="2100" dirty="0"/>
              <a:t> a euros u otras divisas y viceversa, como cualquier moneda.</a:t>
            </a:r>
          </a:p>
          <a:p>
            <a:pPr algn="just"/>
            <a:r>
              <a:rPr lang="es-ES" sz="2100" dirty="0"/>
              <a:t>No hay intermediarios: Las transacciones se hacen directamente de persona a persona, no a través de bancos u otro intermediario. Abaratamiento de costes.</a:t>
            </a:r>
          </a:p>
          <a:p>
            <a:pPr lvl="1" algn="just"/>
            <a:endParaRPr lang="es-ES" dirty="0">
              <a:solidFill>
                <a:srgbClr val="00B050"/>
              </a:solidFill>
            </a:endParaRPr>
          </a:p>
          <a:p>
            <a:pPr marL="0" indent="0" algn="just">
              <a:buNone/>
            </a:pPr>
            <a:endParaRPr lang="es-ES" dirty="0"/>
          </a:p>
        </p:txBody>
      </p:sp>
      <p:pic>
        <p:nvPicPr>
          <p:cNvPr id="6" name="Imagen 5">
            <a:extLst>
              <a:ext uri="{FF2B5EF4-FFF2-40B4-BE49-F238E27FC236}">
                <a16:creationId xmlns:a16="http://schemas.microsoft.com/office/drawing/2014/main" xmlns="" id="{12D04D8A-C832-3E42-9199-463701522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9862" y="4248150"/>
            <a:ext cx="2924175" cy="1752600"/>
          </a:xfrm>
          <a:prstGeom prst="rect">
            <a:avLst/>
          </a:prstGeom>
        </p:spPr>
      </p:pic>
    </p:spTree>
    <p:extLst>
      <p:ext uri="{BB962C8B-B14F-4D97-AF65-F5344CB8AC3E}">
        <p14:creationId xmlns:p14="http://schemas.microsoft.com/office/powerpoint/2010/main" val="2867289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z="4000" dirty="0"/>
              <a:t>Características</a:t>
            </a:r>
          </a:p>
        </p:txBody>
      </p:sp>
      <p:sp>
        <p:nvSpPr>
          <p:cNvPr id="3" name="Marcador de contenido 2"/>
          <p:cNvSpPr>
            <a:spLocks noGrp="1"/>
          </p:cNvSpPr>
          <p:nvPr>
            <p:ph idx="1"/>
          </p:nvPr>
        </p:nvSpPr>
        <p:spPr>
          <a:xfrm>
            <a:off x="179512" y="2024844"/>
            <a:ext cx="6120680" cy="3456384"/>
          </a:xfrm>
        </p:spPr>
        <p:txBody>
          <a:bodyPr>
            <a:normAutofit/>
          </a:bodyPr>
          <a:lstStyle/>
          <a:p>
            <a:pPr algn="just"/>
            <a:r>
              <a:rPr lang="es-ES" sz="2100" dirty="0"/>
              <a:t>Las transacciones son irreversibles.</a:t>
            </a:r>
          </a:p>
          <a:p>
            <a:pPr algn="just"/>
            <a:r>
              <a:rPr lang="es-ES" sz="2100" dirty="0"/>
              <a:t>El dinero pertenece al 100% al usuario; no puede ser intervenido por nadie ni las cuentas pueden ser congeladas. </a:t>
            </a:r>
          </a:p>
          <a:p>
            <a:pPr algn="just"/>
            <a:r>
              <a:rPr lang="es-ES" sz="2100" dirty="0"/>
              <a:t>No es necesario revelar la identidad al hacer negocios. </a:t>
            </a:r>
          </a:p>
          <a:p>
            <a:pPr lvl="1" algn="just"/>
            <a:r>
              <a:rPr lang="es-ES" sz="1800" dirty="0"/>
              <a:t>Privacidad.</a:t>
            </a:r>
          </a:p>
          <a:p>
            <a:pPr algn="just"/>
            <a:r>
              <a:rPr lang="es-ES" sz="2100" dirty="0"/>
              <a:t>Es inmediato.</a:t>
            </a:r>
            <a:endParaRPr lang="es-ES" dirty="0">
              <a:solidFill>
                <a:srgbClr val="00B050"/>
              </a:solidFill>
            </a:endParaRPr>
          </a:p>
          <a:p>
            <a:pPr marL="0" indent="0" algn="just">
              <a:buNone/>
            </a:pPr>
            <a:endParaRPr lang="es-ES" dirty="0"/>
          </a:p>
        </p:txBody>
      </p:sp>
      <p:pic>
        <p:nvPicPr>
          <p:cNvPr id="7" name="Imagen 6">
            <a:extLst>
              <a:ext uri="{FF2B5EF4-FFF2-40B4-BE49-F238E27FC236}">
                <a16:creationId xmlns:a16="http://schemas.microsoft.com/office/drawing/2014/main" xmlns="" id="{8879266F-7D26-234D-9FDE-FF756F8966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2210" y="2618910"/>
            <a:ext cx="2514600" cy="2047875"/>
          </a:xfrm>
          <a:prstGeom prst="rect">
            <a:avLst/>
          </a:prstGeom>
        </p:spPr>
      </p:pic>
    </p:spTree>
    <p:extLst>
      <p:ext uri="{BB962C8B-B14F-4D97-AF65-F5344CB8AC3E}">
        <p14:creationId xmlns:p14="http://schemas.microsoft.com/office/powerpoint/2010/main" val="148913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z="4000" dirty="0"/>
              <a:t>Características</a:t>
            </a:r>
          </a:p>
        </p:txBody>
      </p:sp>
      <p:sp>
        <p:nvSpPr>
          <p:cNvPr id="3" name="Marcador de contenido 2"/>
          <p:cNvSpPr>
            <a:spLocks noGrp="1"/>
          </p:cNvSpPr>
          <p:nvPr>
            <p:ph idx="1"/>
          </p:nvPr>
        </p:nvSpPr>
        <p:spPr/>
        <p:txBody>
          <a:bodyPr>
            <a:normAutofit/>
          </a:bodyPr>
          <a:lstStyle/>
          <a:p>
            <a:pPr algn="just"/>
            <a:r>
              <a:rPr lang="es-ES" sz="2100" dirty="0"/>
              <a:t>Tiene una emisión limitada.</a:t>
            </a:r>
          </a:p>
          <a:p>
            <a:pPr algn="just"/>
            <a:r>
              <a:rPr lang="es-ES" sz="2100" dirty="0"/>
              <a:t>Pueden existir como máximo de 21 millones de BTC.</a:t>
            </a:r>
          </a:p>
          <a:p>
            <a:pPr algn="just"/>
            <a:r>
              <a:rPr lang="es-ES" sz="2100" dirty="0"/>
              <a:t>No usa información sensible como número de tarjeta de crédito o cuenta bancaria.</a:t>
            </a:r>
          </a:p>
          <a:p>
            <a:pPr algn="just"/>
            <a:r>
              <a:rPr lang="es-ES" sz="2100" dirty="0"/>
              <a:t>El vendedor no tiene posibilidad alguna de hacer cobros ilegítimos.</a:t>
            </a:r>
          </a:p>
          <a:p>
            <a:pPr algn="just"/>
            <a:r>
              <a:rPr lang="es-ES" sz="2100" dirty="0"/>
              <a:t>Permite a las páginas establecer un servicio de fideicomiso (</a:t>
            </a:r>
            <a:r>
              <a:rPr lang="es-ES" sz="2100" dirty="0" err="1"/>
              <a:t>escrow</a:t>
            </a:r>
            <a:r>
              <a:rPr lang="es-ES" sz="2100" dirty="0"/>
              <a:t>), asegurando que el vendedor sólo reciba el dinero si el producto ha llegado satisfactoriamente a su destino</a:t>
            </a:r>
          </a:p>
        </p:txBody>
      </p:sp>
    </p:spTree>
    <p:extLst>
      <p:ext uri="{BB962C8B-B14F-4D97-AF65-F5344CB8AC3E}">
        <p14:creationId xmlns:p14="http://schemas.microsoft.com/office/powerpoint/2010/main" val="37193592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5192" y="161808"/>
            <a:ext cx="8229600" cy="1158763"/>
          </a:xfrm>
        </p:spPr>
        <p:txBody>
          <a:bodyPr/>
          <a:lstStyle/>
          <a:p>
            <a:r>
              <a:rPr lang="es-ES" sz="4000" dirty="0"/>
              <a:t>Características</a:t>
            </a:r>
          </a:p>
        </p:txBody>
      </p:sp>
      <p:sp>
        <p:nvSpPr>
          <p:cNvPr id="3" name="Marcador de contenido 2"/>
          <p:cNvSpPr>
            <a:spLocks noGrp="1"/>
          </p:cNvSpPr>
          <p:nvPr>
            <p:ph idx="1"/>
          </p:nvPr>
        </p:nvSpPr>
        <p:spPr/>
        <p:txBody>
          <a:bodyPr>
            <a:normAutofit/>
          </a:bodyPr>
          <a:lstStyle/>
          <a:p>
            <a:pPr algn="just"/>
            <a:r>
              <a:rPr lang="es-ES" sz="2100" dirty="0"/>
              <a:t>Valor:</a:t>
            </a:r>
          </a:p>
          <a:p>
            <a:pPr algn="just"/>
            <a:r>
              <a:rPr lang="es-ES" sz="2100" dirty="0"/>
              <a:t>El valor de la moneda ha ido cambiando a lo largo del tiempo y se basa, en la confianza de sus usuarios, en su utilidad y su popularidad.</a:t>
            </a:r>
          </a:p>
          <a:p>
            <a:pPr algn="just"/>
            <a:r>
              <a:rPr lang="es-ES" sz="2100" dirty="0"/>
              <a:t>No tiene deflación. </a:t>
            </a:r>
          </a:p>
          <a:p>
            <a:pPr algn="just"/>
            <a:r>
              <a:rPr lang="es-ES" sz="2100" dirty="0"/>
              <a:t>Es infinitamente divisible.</a:t>
            </a:r>
          </a:p>
        </p:txBody>
      </p:sp>
      <p:pic>
        <p:nvPicPr>
          <p:cNvPr id="6" name="Imagen 5">
            <a:extLst>
              <a:ext uri="{FF2B5EF4-FFF2-40B4-BE49-F238E27FC236}">
                <a16:creationId xmlns:a16="http://schemas.microsoft.com/office/drawing/2014/main" xmlns="" id="{F1D2B48B-03F3-E149-A2DE-ED3CB84ED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8084" y="3158970"/>
            <a:ext cx="1400175" cy="2047875"/>
          </a:xfrm>
          <a:prstGeom prst="rect">
            <a:avLst/>
          </a:prstGeom>
        </p:spPr>
      </p:pic>
    </p:spTree>
    <p:extLst>
      <p:ext uri="{BB962C8B-B14F-4D97-AF65-F5344CB8AC3E}">
        <p14:creationId xmlns:p14="http://schemas.microsoft.com/office/powerpoint/2010/main" val="12606107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Características</a:t>
            </a:r>
          </a:p>
        </p:txBody>
      </p:sp>
      <p:sp>
        <p:nvSpPr>
          <p:cNvPr id="3" name="Marcador de contenido 2"/>
          <p:cNvSpPr>
            <a:spLocks noGrp="1"/>
          </p:cNvSpPr>
          <p:nvPr>
            <p:ph idx="1"/>
          </p:nvPr>
        </p:nvSpPr>
        <p:spPr/>
        <p:txBody>
          <a:bodyPr>
            <a:normAutofit/>
          </a:bodyPr>
          <a:lstStyle/>
          <a:p>
            <a:pPr algn="just"/>
            <a:r>
              <a:rPr lang="es-ES" sz="2100" dirty="0"/>
              <a:t>Precio:</a:t>
            </a:r>
          </a:p>
          <a:p>
            <a:pPr algn="just"/>
            <a:r>
              <a:rPr lang="es-ES" sz="2100" dirty="0"/>
              <a:t>En función de la oferta y demanda del mercado.</a:t>
            </a:r>
          </a:p>
          <a:p>
            <a:pPr algn="just"/>
            <a:r>
              <a:rPr lang="es-ES" sz="2100" dirty="0"/>
              <a:t>Precio:</a:t>
            </a:r>
          </a:p>
          <a:p>
            <a:pPr algn="just"/>
            <a:r>
              <a:rPr lang="es-ES" sz="2100" dirty="0">
                <a:hlinkClick r:id="rId3"/>
              </a:rPr>
              <a:t>https://</a:t>
            </a:r>
            <a:r>
              <a:rPr lang="es-ES" sz="2100" dirty="0" err="1">
                <a:hlinkClick r:id="rId3"/>
              </a:rPr>
              <a:t>blockchain.info</a:t>
            </a:r>
            <a:endParaRPr lang="es-ES" sz="2100" dirty="0"/>
          </a:p>
          <a:p>
            <a:pPr algn="just"/>
            <a:r>
              <a:rPr lang="es-ES" sz="2100" dirty="0">
                <a:hlinkClick r:id="rId4"/>
              </a:rPr>
              <a:t>https://</a:t>
            </a:r>
            <a:r>
              <a:rPr lang="es-ES" sz="2100" dirty="0" err="1">
                <a:hlinkClick r:id="rId4"/>
              </a:rPr>
              <a:t>bitcoinity.org</a:t>
            </a:r>
            <a:endParaRPr lang="es-ES" sz="2100" dirty="0"/>
          </a:p>
          <a:p>
            <a:pPr algn="just"/>
            <a:r>
              <a:rPr lang="es-ES" sz="2100" dirty="0"/>
              <a:t>https://</a:t>
            </a:r>
            <a:r>
              <a:rPr lang="es-ES" sz="2100" dirty="0" err="1"/>
              <a:t>data.bitcoinity.org</a:t>
            </a:r>
            <a:endParaRPr lang="es-ES" sz="2100" dirty="0"/>
          </a:p>
        </p:txBody>
      </p:sp>
    </p:spTree>
    <p:extLst>
      <p:ext uri="{BB962C8B-B14F-4D97-AF65-F5344CB8AC3E}">
        <p14:creationId xmlns:p14="http://schemas.microsoft.com/office/powerpoint/2010/main" val="7294316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z="4000" dirty="0"/>
              <a:t>Funcionamiento</a:t>
            </a:r>
          </a:p>
        </p:txBody>
      </p:sp>
      <p:sp>
        <p:nvSpPr>
          <p:cNvPr id="3" name="Marcador de contenido 2"/>
          <p:cNvSpPr>
            <a:spLocks noGrp="1"/>
          </p:cNvSpPr>
          <p:nvPr>
            <p:ph idx="1"/>
          </p:nvPr>
        </p:nvSpPr>
        <p:spPr/>
        <p:txBody>
          <a:bodyPr>
            <a:normAutofit/>
          </a:bodyPr>
          <a:lstStyle/>
          <a:p>
            <a:pPr algn="just"/>
            <a:r>
              <a:rPr lang="es-ES" sz="2100" dirty="0"/>
              <a:t>Sistema P2P</a:t>
            </a:r>
          </a:p>
          <a:p>
            <a:pPr algn="just"/>
            <a:r>
              <a:rPr lang="es-ES" sz="2100" dirty="0"/>
              <a:t>No hay terceras partes (</a:t>
            </a:r>
            <a:r>
              <a:rPr lang="es-ES" sz="2100" dirty="0" err="1"/>
              <a:t>paypal</a:t>
            </a:r>
            <a:r>
              <a:rPr lang="es-ES" sz="2100" dirty="0"/>
              <a:t>, bancos).</a:t>
            </a:r>
          </a:p>
          <a:p>
            <a:pPr algn="just"/>
            <a:r>
              <a:rPr lang="es-ES" sz="2100" dirty="0"/>
              <a:t>Los propios usuarios de la red aseguran su funcionamiento y control</a:t>
            </a:r>
          </a:p>
          <a:p>
            <a:pPr algn="just"/>
            <a:r>
              <a:rPr lang="es-ES" sz="2100" dirty="0"/>
              <a:t>La seguridad del sistema la asegura un sistema criptográfico (no trampas, resistente a ataques, intentos de falsificación o duplicación)</a:t>
            </a:r>
          </a:p>
          <a:p>
            <a:pPr algn="just"/>
            <a:r>
              <a:rPr lang="es-ES" sz="2100" dirty="0"/>
              <a:t>Fácil de usar.</a:t>
            </a:r>
          </a:p>
        </p:txBody>
      </p:sp>
      <p:pic>
        <p:nvPicPr>
          <p:cNvPr id="6" name="Imagen 5">
            <a:extLst>
              <a:ext uri="{FF2B5EF4-FFF2-40B4-BE49-F238E27FC236}">
                <a16:creationId xmlns:a16="http://schemas.microsoft.com/office/drawing/2014/main" xmlns="" id="{52831044-73CD-0B4D-A8BB-C54A4AEA54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3810000"/>
            <a:ext cx="2590800" cy="2190750"/>
          </a:xfrm>
          <a:prstGeom prst="rect">
            <a:avLst/>
          </a:prstGeom>
        </p:spPr>
      </p:pic>
    </p:spTree>
    <p:extLst>
      <p:ext uri="{BB962C8B-B14F-4D97-AF65-F5344CB8AC3E}">
        <p14:creationId xmlns:p14="http://schemas.microsoft.com/office/powerpoint/2010/main" val="26376099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Funcionamiento</a:t>
            </a:r>
          </a:p>
        </p:txBody>
      </p:sp>
      <p:sp>
        <p:nvSpPr>
          <p:cNvPr id="3" name="Marcador de contenido 2"/>
          <p:cNvSpPr>
            <a:spLocks noGrp="1"/>
          </p:cNvSpPr>
          <p:nvPr>
            <p:ph idx="1"/>
          </p:nvPr>
        </p:nvSpPr>
        <p:spPr/>
        <p:txBody>
          <a:bodyPr>
            <a:normAutofit/>
          </a:bodyPr>
          <a:lstStyle/>
          <a:p>
            <a:pPr algn="just"/>
            <a:r>
              <a:rPr lang="es-ES" sz="2100" dirty="0"/>
              <a:t>Transacciones:</a:t>
            </a:r>
          </a:p>
          <a:p>
            <a:pPr algn="just"/>
            <a:r>
              <a:rPr lang="es-ES" sz="2100" dirty="0"/>
              <a:t>Alicia paga a Bob: </a:t>
            </a:r>
          </a:p>
          <a:p>
            <a:pPr algn="just"/>
            <a:r>
              <a:rPr lang="es-ES" sz="2100" dirty="0"/>
              <a:t>Bob le envía su clave publica a Alicia.</a:t>
            </a:r>
          </a:p>
          <a:p>
            <a:pPr algn="just"/>
            <a:r>
              <a:rPr lang="es-ES" sz="2100" dirty="0"/>
              <a:t>Alicia agrega en la transacción: clave publica de Bob + cantidad a transferir.</a:t>
            </a:r>
          </a:p>
          <a:p>
            <a:pPr algn="just"/>
            <a:r>
              <a:rPr lang="es-ES" sz="2100" dirty="0"/>
              <a:t>Alicia firma la transacción con su clave privada secreta (declara que esas monedas le pertenecían a ella y ahora pertenecen a Bob).</a:t>
            </a:r>
          </a:p>
        </p:txBody>
      </p:sp>
      <p:pic>
        <p:nvPicPr>
          <p:cNvPr id="7" name="Imagen 6">
            <a:extLst>
              <a:ext uri="{FF2B5EF4-FFF2-40B4-BE49-F238E27FC236}">
                <a16:creationId xmlns:a16="http://schemas.microsoft.com/office/drawing/2014/main" xmlns="" id="{FD81AF45-2625-6840-90FE-8940EA4440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1820" y="4433478"/>
            <a:ext cx="2686050" cy="1047750"/>
          </a:xfrm>
          <a:prstGeom prst="rect">
            <a:avLst/>
          </a:prstGeom>
        </p:spPr>
      </p:pic>
    </p:spTree>
    <p:extLst>
      <p:ext uri="{BB962C8B-B14F-4D97-AF65-F5344CB8AC3E}">
        <p14:creationId xmlns:p14="http://schemas.microsoft.com/office/powerpoint/2010/main" val="1901052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Objetivo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Conseguir que el encaminamiento de los mensajes en Internet proteja la identidad de los usuarios (anonimato). </a:t>
            </a:r>
          </a:p>
          <a:p>
            <a:pPr algn="just"/>
            <a:r>
              <a:rPr lang="es-ES" dirty="0"/>
              <a:t>Evitar rastreo de IP. </a:t>
            </a:r>
          </a:p>
          <a:p>
            <a:pPr algn="just"/>
            <a:endParaRPr lang="es-ES" dirty="0"/>
          </a:p>
          <a:p>
            <a:pPr algn="just"/>
            <a:r>
              <a:rPr lang="es-ES" dirty="0"/>
              <a:t>¿Capa ISO? </a:t>
            </a:r>
          </a:p>
          <a:p>
            <a:pPr algn="just"/>
            <a:r>
              <a:rPr lang="es-ES" dirty="0"/>
              <a:t>Transporte. </a:t>
            </a:r>
          </a:p>
          <a:p>
            <a:pPr algn="just"/>
            <a:r>
              <a:rPr lang="es-ES" dirty="0"/>
              <a:t>Protocolos de nivel superior pueden hacer que el destinatario conozca quién es el remitente -&gt; Configuración. </a:t>
            </a:r>
            <a:endParaRPr lang="es-ES" altLang="es-ES" sz="2800" dirty="0"/>
          </a:p>
        </p:txBody>
      </p:sp>
    </p:spTree>
    <p:extLst>
      <p:ext uri="{BB962C8B-B14F-4D97-AF65-F5344CB8AC3E}">
        <p14:creationId xmlns:p14="http://schemas.microsoft.com/office/powerpoint/2010/main" val="2962342997"/>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077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077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err="1"/>
              <a:t>Bitcoin</a:t>
            </a:r>
            <a:endParaRPr lang="es-ES_tradnl" altLang="es-ES_tradnl" sz="4000" b="1" i="1" dirty="0">
              <a:solidFill>
                <a:schemeClr val="accent2"/>
              </a:solidFill>
            </a:endParaRPr>
          </a:p>
        </p:txBody>
      </p:sp>
      <p:pic>
        <p:nvPicPr>
          <p:cNvPr id="5" name="Imagen 4">
            <a:extLst>
              <a:ext uri="{FF2B5EF4-FFF2-40B4-BE49-F238E27FC236}">
                <a16:creationId xmlns:a16="http://schemas.microsoft.com/office/drawing/2014/main" xmlns="" id="{6DC839B4-5813-0549-97EA-BC3F926A47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73684"/>
            <a:ext cx="9144000" cy="4510631"/>
          </a:xfrm>
          <a:prstGeom prst="rect">
            <a:avLst/>
          </a:prstGeom>
        </p:spPr>
      </p:pic>
    </p:spTree>
    <p:extLst>
      <p:ext uri="{BB962C8B-B14F-4D97-AF65-F5344CB8AC3E}">
        <p14:creationId xmlns:p14="http://schemas.microsoft.com/office/powerpoint/2010/main" val="3956542786"/>
      </p:ext>
    </p:extLst>
  </p:cSld>
  <p:clrMapOvr>
    <a:masterClrMapping/>
  </p:clrMapOvr>
  <p:transition spd="slow">
    <p:pull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Funcionamiento</a:t>
            </a:r>
          </a:p>
        </p:txBody>
      </p:sp>
      <p:sp>
        <p:nvSpPr>
          <p:cNvPr id="3" name="Marcador de contenido 2"/>
          <p:cNvSpPr>
            <a:spLocks noGrp="1"/>
          </p:cNvSpPr>
          <p:nvPr>
            <p:ph idx="1"/>
          </p:nvPr>
        </p:nvSpPr>
        <p:spPr/>
        <p:txBody>
          <a:bodyPr>
            <a:normAutofit/>
          </a:bodyPr>
          <a:lstStyle/>
          <a:p>
            <a:pPr algn="just"/>
            <a:r>
              <a:rPr lang="es-ES" sz="2100" dirty="0"/>
              <a:t>Alicia incluye los </a:t>
            </a:r>
            <a:r>
              <a:rPr lang="es-ES" sz="2100" dirty="0" err="1"/>
              <a:t>bitcoins</a:t>
            </a:r>
            <a:r>
              <a:rPr lang="es-ES" sz="2100" dirty="0"/>
              <a:t> en una transacción, y la difunde a los nodos a los que está conectado</a:t>
            </a:r>
          </a:p>
          <a:p>
            <a:pPr algn="just"/>
            <a:r>
              <a:rPr lang="es-ES" sz="2100" dirty="0"/>
              <a:t>Estos nodos validan las firmas criptográficas y el valor de la transacción antes de aceptarla y retransmitirla</a:t>
            </a:r>
          </a:p>
          <a:p>
            <a:pPr algn="just"/>
            <a:r>
              <a:rPr lang="es-ES" sz="2100" dirty="0"/>
              <a:t>Se propaga por toda la red P2P.</a:t>
            </a:r>
          </a:p>
        </p:txBody>
      </p:sp>
      <p:pic>
        <p:nvPicPr>
          <p:cNvPr id="5" name="Imagen 4">
            <a:extLst>
              <a:ext uri="{FF2B5EF4-FFF2-40B4-BE49-F238E27FC236}">
                <a16:creationId xmlns:a16="http://schemas.microsoft.com/office/drawing/2014/main" xmlns="" id="{124FEC0C-000C-D149-BD44-5CCE87FC9181}"/>
              </a:ext>
            </a:extLst>
          </p:cNvPr>
          <p:cNvPicPr>
            <a:picLocks noChangeAspect="1"/>
          </p:cNvPicPr>
          <p:nvPr/>
        </p:nvPicPr>
        <p:blipFill>
          <a:blip r:embed="rId3"/>
          <a:stretch>
            <a:fillRect/>
          </a:stretch>
        </p:blipFill>
        <p:spPr>
          <a:xfrm>
            <a:off x="4626007" y="3407398"/>
            <a:ext cx="3703268" cy="2073830"/>
          </a:xfrm>
          <a:prstGeom prst="rect">
            <a:avLst/>
          </a:prstGeom>
        </p:spPr>
      </p:pic>
    </p:spTree>
    <p:extLst>
      <p:ext uri="{BB962C8B-B14F-4D97-AF65-F5344CB8AC3E}">
        <p14:creationId xmlns:p14="http://schemas.microsoft.com/office/powerpoint/2010/main" val="1186941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Funcionamiento</a:t>
            </a:r>
          </a:p>
        </p:txBody>
      </p:sp>
      <p:sp>
        <p:nvSpPr>
          <p:cNvPr id="3" name="Marcador de contenido 2"/>
          <p:cNvSpPr>
            <a:spLocks noGrp="1"/>
          </p:cNvSpPr>
          <p:nvPr>
            <p:ph idx="1"/>
          </p:nvPr>
        </p:nvSpPr>
        <p:spPr/>
        <p:txBody>
          <a:bodyPr>
            <a:normAutofit/>
          </a:bodyPr>
          <a:lstStyle/>
          <a:p>
            <a:pPr algn="just"/>
            <a:r>
              <a:rPr lang="es-ES" sz="2100" dirty="0"/>
              <a:t>Basado en la tecnología de </a:t>
            </a:r>
            <a:r>
              <a:rPr lang="es-ES" sz="2100" dirty="0" err="1"/>
              <a:t>blockchain</a:t>
            </a:r>
            <a:endParaRPr lang="es-ES" sz="2100" dirty="0"/>
          </a:p>
          <a:p>
            <a:pPr algn="just"/>
            <a:r>
              <a:rPr lang="es-ES" sz="2100" dirty="0"/>
              <a:t>La cadena de bloques contiene el historial confirmado de todas las transacciones que han tenido lugar en el sistema.</a:t>
            </a:r>
          </a:p>
          <a:p>
            <a:pPr lvl="1" algn="just"/>
            <a:r>
              <a:rPr lang="es-ES" sz="1800" dirty="0"/>
              <a:t>base de datos pública no relacional que contiene un histórico irrefutable de información </a:t>
            </a:r>
          </a:p>
        </p:txBody>
      </p:sp>
      <p:pic>
        <p:nvPicPr>
          <p:cNvPr id="5" name="Imagen 4">
            <a:extLst>
              <a:ext uri="{FF2B5EF4-FFF2-40B4-BE49-F238E27FC236}">
                <a16:creationId xmlns:a16="http://schemas.microsoft.com/office/drawing/2014/main" xmlns="" id="{9FD40D1A-30F8-BD42-9ED0-898DA9F87035}"/>
              </a:ext>
            </a:extLst>
          </p:cNvPr>
          <p:cNvPicPr>
            <a:picLocks noChangeAspect="1"/>
          </p:cNvPicPr>
          <p:nvPr/>
        </p:nvPicPr>
        <p:blipFill>
          <a:blip r:embed="rId3"/>
          <a:stretch>
            <a:fillRect/>
          </a:stretch>
        </p:blipFill>
        <p:spPr>
          <a:xfrm>
            <a:off x="2843809" y="3652320"/>
            <a:ext cx="3896072" cy="2101829"/>
          </a:xfrm>
          <a:prstGeom prst="rect">
            <a:avLst/>
          </a:prstGeom>
        </p:spPr>
      </p:pic>
    </p:spTree>
    <p:extLst>
      <p:ext uri="{BB962C8B-B14F-4D97-AF65-F5344CB8AC3E}">
        <p14:creationId xmlns:p14="http://schemas.microsoft.com/office/powerpoint/2010/main" val="6206170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Funcionamiento</a:t>
            </a:r>
          </a:p>
        </p:txBody>
      </p:sp>
      <p:sp>
        <p:nvSpPr>
          <p:cNvPr id="3" name="Marcador de contenido 2"/>
          <p:cNvSpPr>
            <a:spLocks noGrp="1"/>
          </p:cNvSpPr>
          <p:nvPr>
            <p:ph idx="1"/>
          </p:nvPr>
        </p:nvSpPr>
        <p:spPr/>
        <p:txBody>
          <a:bodyPr>
            <a:normAutofit/>
          </a:bodyPr>
          <a:lstStyle/>
          <a:p>
            <a:pPr algn="just"/>
            <a:r>
              <a:rPr lang="es-ES" sz="2100" dirty="0"/>
              <a:t>Todos los nodos de la red mantienen una lista colectiva de todas las transacciones conocidas (cadena de bloques).</a:t>
            </a:r>
          </a:p>
          <a:p>
            <a:pPr lvl="1" algn="just"/>
            <a:r>
              <a:rPr lang="es-ES" dirty="0"/>
              <a:t>es posible alcanzar un consenso sobre la integridad de sus datos por parte de todos los participantes de la red sin necesidad de recurrir a una entidad de confianza que centralice la información</a:t>
            </a:r>
            <a:endParaRPr lang="es-ES" sz="1800" dirty="0"/>
          </a:p>
        </p:txBody>
      </p:sp>
      <p:sp>
        <p:nvSpPr>
          <p:cNvPr id="4" name="Marcador de contenido 3"/>
          <p:cNvSpPr>
            <a:spLocks noGrp="1"/>
          </p:cNvSpPr>
          <p:nvPr>
            <p:ph idx="10"/>
          </p:nvPr>
        </p:nvSpPr>
        <p:spPr/>
        <p:txBody>
          <a:bodyPr/>
          <a:lstStyle/>
          <a:p>
            <a:endParaRPr lang="es-ES" dirty="0"/>
          </a:p>
        </p:txBody>
      </p:sp>
      <p:pic>
        <p:nvPicPr>
          <p:cNvPr id="5" name="Imagen 4">
            <a:extLst>
              <a:ext uri="{FF2B5EF4-FFF2-40B4-BE49-F238E27FC236}">
                <a16:creationId xmlns:a16="http://schemas.microsoft.com/office/drawing/2014/main" xmlns="" id="{26378F6A-77F2-6343-BD52-0F4A6DACB951}"/>
              </a:ext>
            </a:extLst>
          </p:cNvPr>
          <p:cNvPicPr>
            <a:picLocks noChangeAspect="1"/>
          </p:cNvPicPr>
          <p:nvPr/>
        </p:nvPicPr>
        <p:blipFill>
          <a:blip r:embed="rId3"/>
          <a:stretch>
            <a:fillRect/>
          </a:stretch>
        </p:blipFill>
        <p:spPr>
          <a:xfrm>
            <a:off x="2577680" y="3861048"/>
            <a:ext cx="3078342" cy="2565285"/>
          </a:xfrm>
          <a:prstGeom prst="rect">
            <a:avLst/>
          </a:prstGeom>
        </p:spPr>
      </p:pic>
    </p:spTree>
    <p:extLst>
      <p:ext uri="{BB962C8B-B14F-4D97-AF65-F5344CB8AC3E}">
        <p14:creationId xmlns:p14="http://schemas.microsoft.com/office/powerpoint/2010/main" val="35331757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Funcionamiento</a:t>
            </a:r>
          </a:p>
        </p:txBody>
      </p:sp>
      <p:sp>
        <p:nvSpPr>
          <p:cNvPr id="3" name="Marcador de contenido 2"/>
          <p:cNvSpPr>
            <a:spLocks noGrp="1"/>
          </p:cNvSpPr>
          <p:nvPr>
            <p:ph idx="1"/>
          </p:nvPr>
        </p:nvSpPr>
        <p:spPr/>
        <p:txBody>
          <a:bodyPr>
            <a:normAutofit/>
          </a:bodyPr>
          <a:lstStyle/>
          <a:p>
            <a:pPr algn="just"/>
            <a:r>
              <a:rPr lang="es-ES" sz="2100" dirty="0"/>
              <a:t>Los nodos generadores (mineros) crean los nuevos bloques. Hash del último bloque de la cadena más larga + nuevas transacciones.</a:t>
            </a:r>
          </a:p>
          <a:p>
            <a:pPr algn="just"/>
            <a:r>
              <a:rPr lang="es-ES" sz="2100" dirty="0"/>
              <a:t>Todos los nodos generadores compiten para ser el primero en encontrar la solución al problema criptográfico (sistema de pruebas de trabajo).</a:t>
            </a:r>
          </a:p>
          <a:p>
            <a:pPr algn="just"/>
            <a:r>
              <a:rPr lang="es-ES" sz="2100" dirty="0">
                <a:hlinkClick r:id="rId3"/>
              </a:rPr>
              <a:t>http://bitbonkers.com/</a:t>
            </a:r>
            <a:endParaRPr lang="es-ES" sz="2100" dirty="0"/>
          </a:p>
          <a:p>
            <a:pPr algn="just"/>
            <a:r>
              <a:rPr lang="es-ES" sz="2400" dirty="0">
                <a:hlinkClick r:id="rId4"/>
              </a:rPr>
              <a:t>https://www.blockchain.com/es/btc/</a:t>
            </a:r>
            <a:r>
              <a:rPr lang="es-ES" sz="2400">
                <a:hlinkClick r:id="rId4"/>
              </a:rPr>
              <a:t>unconfirmed-transactions</a:t>
            </a:r>
            <a:endParaRPr lang="es-ES" sz="2100" dirty="0"/>
          </a:p>
        </p:txBody>
      </p:sp>
    </p:spTree>
    <p:extLst>
      <p:ext uri="{BB962C8B-B14F-4D97-AF65-F5344CB8AC3E}">
        <p14:creationId xmlns:p14="http://schemas.microsoft.com/office/powerpoint/2010/main" val="22880930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Cadena de Bloques</a:t>
            </a:r>
          </a:p>
        </p:txBody>
      </p:sp>
      <p:sp>
        <p:nvSpPr>
          <p:cNvPr id="3" name="Marcador de contenido 2"/>
          <p:cNvSpPr>
            <a:spLocks noGrp="1"/>
          </p:cNvSpPr>
          <p:nvPr>
            <p:ph idx="1"/>
          </p:nvPr>
        </p:nvSpPr>
        <p:spPr/>
        <p:txBody>
          <a:bodyPr>
            <a:normAutofit/>
          </a:bodyPr>
          <a:lstStyle/>
          <a:p>
            <a:pPr algn="just"/>
            <a:r>
              <a:rPr lang="es-ES" sz="2100" dirty="0"/>
              <a:t>Prueba de trabajo: </a:t>
            </a:r>
          </a:p>
          <a:p>
            <a:pPr algn="just"/>
            <a:r>
              <a:rPr lang="es-ES" sz="2100" dirty="0"/>
              <a:t>Problema no determinista que requiere de varios intentos repetitivos, por fuerza bruta, de forma que se evita que mineros con una elevada capacidad de procesamiento dejen sin posibilidades a los más pequeños</a:t>
            </a:r>
          </a:p>
          <a:p>
            <a:pPr algn="just"/>
            <a:r>
              <a:rPr lang="es-ES" sz="2100" dirty="0"/>
              <a:t>La prueba de trabajo incluye buscar un valor que cuando se </a:t>
            </a:r>
            <a:r>
              <a:rPr lang="es-ES" sz="2100" dirty="0" err="1"/>
              <a:t>hashea</a:t>
            </a:r>
            <a:r>
              <a:rPr lang="es-ES" sz="2100" dirty="0"/>
              <a:t> (como con la función SHA‐256), el hash comienza con un número de ceros. El trabajo es exponencial al número de ceros y se puede verificar simplemente ejecutando un hash.</a:t>
            </a:r>
          </a:p>
          <a:p>
            <a:pPr algn="just"/>
            <a:r>
              <a:rPr lang="es-ES" sz="2100" dirty="0"/>
              <a:t>Esto se suele implementar incrementando un número aleatorio de un solo uso (</a:t>
            </a:r>
            <a:r>
              <a:rPr lang="es-ES" sz="2100" dirty="0" err="1"/>
              <a:t>nonce</a:t>
            </a:r>
            <a:r>
              <a:rPr lang="es-ES" sz="2100" dirty="0"/>
              <a:t>) en el bloque hasta que se encuentra un valor que genere un hash con el número de ceros requerido.</a:t>
            </a:r>
          </a:p>
          <a:p>
            <a:pPr algn="just"/>
            <a:endParaRPr lang="es-ES" sz="2100" dirty="0"/>
          </a:p>
        </p:txBody>
      </p:sp>
      <p:sp>
        <p:nvSpPr>
          <p:cNvPr id="6" name="Marcador de contenido 5">
            <a:extLst>
              <a:ext uri="{FF2B5EF4-FFF2-40B4-BE49-F238E27FC236}">
                <a16:creationId xmlns:a16="http://schemas.microsoft.com/office/drawing/2014/main" xmlns="" id="{D3393EF4-6125-A148-BFC3-C244F13D1F95}"/>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2197628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Cadena de Bloques</a:t>
            </a:r>
          </a:p>
        </p:txBody>
      </p:sp>
      <p:sp>
        <p:nvSpPr>
          <p:cNvPr id="3" name="Marcador de contenido 2"/>
          <p:cNvSpPr>
            <a:spLocks noGrp="1"/>
          </p:cNvSpPr>
          <p:nvPr>
            <p:ph idx="1"/>
          </p:nvPr>
        </p:nvSpPr>
        <p:spPr/>
        <p:txBody>
          <a:bodyPr>
            <a:normAutofit/>
          </a:bodyPr>
          <a:lstStyle/>
          <a:p>
            <a:pPr algn="just"/>
            <a:r>
              <a:rPr lang="es-ES" sz="2100" dirty="0"/>
              <a:t>Cuando un minero encuentra un nuevo bloque, lo transmite al resto de los nodos a los que está conectado.</a:t>
            </a:r>
          </a:p>
          <a:p>
            <a:pPr algn="just"/>
            <a:r>
              <a:rPr lang="es-ES" sz="2100" dirty="0"/>
              <a:t>Si es un bloque válido, éstos nodos lo agregan a la cadena y lo vuelven a retransmitir.</a:t>
            </a:r>
          </a:p>
          <a:p>
            <a:pPr algn="just"/>
            <a:r>
              <a:rPr lang="es-ES" sz="2100" dirty="0"/>
              <a:t>Este proceso se repite hasta que el bloque ha alcanzado todos los nodos de la red.</a:t>
            </a:r>
          </a:p>
        </p:txBody>
      </p:sp>
      <p:sp>
        <p:nvSpPr>
          <p:cNvPr id="6" name="Marcador de contenido 5">
            <a:extLst>
              <a:ext uri="{FF2B5EF4-FFF2-40B4-BE49-F238E27FC236}">
                <a16:creationId xmlns:a16="http://schemas.microsoft.com/office/drawing/2014/main" xmlns="" id="{413DDA65-F65F-E047-AEE2-D539015268FA}"/>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8679920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Cadena de Bloques</a:t>
            </a:r>
          </a:p>
        </p:txBody>
      </p:sp>
      <p:sp>
        <p:nvSpPr>
          <p:cNvPr id="3" name="Marcador de contenido 2"/>
          <p:cNvSpPr>
            <a:spLocks noGrp="1"/>
          </p:cNvSpPr>
          <p:nvPr>
            <p:ph idx="1"/>
          </p:nvPr>
        </p:nvSpPr>
        <p:spPr/>
        <p:txBody>
          <a:bodyPr>
            <a:normAutofit/>
          </a:bodyPr>
          <a:lstStyle/>
          <a:p>
            <a:pPr algn="just"/>
            <a:r>
              <a:rPr lang="es-ES" sz="2100" dirty="0"/>
              <a:t>Si se chequea en el historial que se quieren reutilizar monedas, la transacción se rechaza.</a:t>
            </a:r>
          </a:p>
          <a:p>
            <a:pPr algn="just"/>
            <a:r>
              <a:rPr lang="es-ES" sz="2100" dirty="0"/>
              <a:t>Los bloques son encadenados de forma que, si algún bloque es modificado, los bloques restantes tendrán que ser reconstruidos.</a:t>
            </a:r>
          </a:p>
          <a:p>
            <a:pPr algn="just"/>
            <a:r>
              <a:rPr lang="es-ES" sz="2100" dirty="0"/>
              <a:t>Las transacciones no se pueden deshacer.</a:t>
            </a:r>
          </a:p>
          <a:p>
            <a:pPr algn="just"/>
            <a:r>
              <a:rPr lang="es-ES" sz="2100" dirty="0"/>
              <a:t>La red reajusta la dificultad para que un bloque se genere cada diez minutos. La cantidad de </a:t>
            </a:r>
            <a:r>
              <a:rPr lang="es-ES" sz="2100" dirty="0" err="1"/>
              <a:t>bitcoins</a:t>
            </a:r>
            <a:r>
              <a:rPr lang="es-ES" sz="2100" dirty="0"/>
              <a:t> creada por bloque no es mayor de 25 BTC</a:t>
            </a:r>
          </a:p>
          <a:p>
            <a:pPr algn="just"/>
            <a:r>
              <a:rPr lang="es-ES" sz="2100" dirty="0"/>
              <a:t>Los premios de los mineros disminuyen con el paso del tiempo hasta llegar a cero.</a:t>
            </a:r>
          </a:p>
          <a:p>
            <a:pPr algn="just"/>
            <a:r>
              <a:rPr lang="es-ES" sz="2100" dirty="0"/>
              <a:t>Comisión para acelerar las transacciones voluntariamente.</a:t>
            </a:r>
          </a:p>
          <a:p>
            <a:pPr algn="just"/>
            <a:r>
              <a:rPr lang="es-ES" sz="2100" dirty="0"/>
              <a:t>https://</a:t>
            </a:r>
            <a:r>
              <a:rPr lang="es-ES" sz="2100" dirty="0" err="1"/>
              <a:t>blockchain.info</a:t>
            </a:r>
            <a:r>
              <a:rPr lang="es-ES" sz="2100" dirty="0"/>
              <a:t>/</a:t>
            </a:r>
          </a:p>
        </p:txBody>
      </p:sp>
      <p:sp>
        <p:nvSpPr>
          <p:cNvPr id="6" name="Marcador de contenido 5">
            <a:extLst>
              <a:ext uri="{FF2B5EF4-FFF2-40B4-BE49-F238E27FC236}">
                <a16:creationId xmlns:a16="http://schemas.microsoft.com/office/drawing/2014/main" xmlns="" id="{04172496-A677-D643-B692-FFBCDBF2FB3F}"/>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17892769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198" y="113316"/>
            <a:ext cx="8229600" cy="1158763"/>
          </a:xfrm>
        </p:spPr>
        <p:txBody>
          <a:bodyPr/>
          <a:lstStyle/>
          <a:p>
            <a:r>
              <a:rPr lang="es-ES" dirty="0"/>
              <a:t>Cadena de Bloques</a:t>
            </a:r>
          </a:p>
        </p:txBody>
      </p:sp>
      <p:sp>
        <p:nvSpPr>
          <p:cNvPr id="3" name="Marcador de contenido 2"/>
          <p:cNvSpPr>
            <a:spLocks noGrp="1"/>
          </p:cNvSpPr>
          <p:nvPr>
            <p:ph idx="1"/>
          </p:nvPr>
        </p:nvSpPr>
        <p:spPr>
          <a:xfrm>
            <a:off x="179512" y="2024844"/>
            <a:ext cx="6792788" cy="3456384"/>
          </a:xfrm>
        </p:spPr>
        <p:txBody>
          <a:bodyPr>
            <a:normAutofit/>
          </a:bodyPr>
          <a:lstStyle/>
          <a:p>
            <a:pPr algn="just"/>
            <a:r>
              <a:rPr lang="es-ES" sz="2100" dirty="0"/>
              <a:t>Árbol de </a:t>
            </a:r>
            <a:r>
              <a:rPr lang="es-ES" sz="2100" dirty="0" err="1"/>
              <a:t>Merckle</a:t>
            </a:r>
            <a:endParaRPr lang="es-ES" sz="2100" dirty="0"/>
          </a:p>
          <a:p>
            <a:pPr algn="just"/>
            <a:r>
              <a:rPr lang="es-ES" sz="2100" dirty="0"/>
              <a:t>Patentado en 1979 por Ralph </a:t>
            </a:r>
            <a:r>
              <a:rPr lang="es-ES" sz="2100" dirty="0" err="1"/>
              <a:t>Merkle</a:t>
            </a:r>
            <a:endParaRPr lang="es-ES" sz="2100" dirty="0"/>
          </a:p>
          <a:p>
            <a:pPr algn="just"/>
            <a:r>
              <a:rPr lang="es-ES" sz="2100" dirty="0"/>
              <a:t>Estructura de almacenamiento eficiente</a:t>
            </a:r>
          </a:p>
          <a:p>
            <a:pPr algn="just"/>
            <a:r>
              <a:rPr lang="es-ES" sz="2100" dirty="0"/>
              <a:t>Hash SHA‐256</a:t>
            </a:r>
          </a:p>
          <a:p>
            <a:pPr algn="just"/>
            <a:r>
              <a:rPr lang="es-ES" sz="2100" dirty="0"/>
              <a:t>Una gran cantidad de datos quedan asociados al hash del nodo raíz. Solo se almacena ése.</a:t>
            </a:r>
          </a:p>
          <a:p>
            <a:pPr algn="just"/>
            <a:r>
              <a:rPr lang="es-ES" sz="2100" dirty="0"/>
              <a:t>Proporciona integridad: si las transacciones cambian los hashes también.</a:t>
            </a:r>
          </a:p>
        </p:txBody>
      </p:sp>
      <p:pic>
        <p:nvPicPr>
          <p:cNvPr id="6" name="Imagen 5">
            <a:extLst>
              <a:ext uri="{FF2B5EF4-FFF2-40B4-BE49-F238E27FC236}">
                <a16:creationId xmlns:a16="http://schemas.microsoft.com/office/drawing/2014/main" xmlns="" id="{C964F941-9481-3947-8B24-5ED0765D91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2300" y="2456892"/>
            <a:ext cx="2171700" cy="2171700"/>
          </a:xfrm>
          <a:prstGeom prst="rect">
            <a:avLst/>
          </a:prstGeom>
        </p:spPr>
      </p:pic>
      <p:sp>
        <p:nvSpPr>
          <p:cNvPr id="7" name="Marcador de contenido 6">
            <a:extLst>
              <a:ext uri="{FF2B5EF4-FFF2-40B4-BE49-F238E27FC236}">
                <a16:creationId xmlns:a16="http://schemas.microsoft.com/office/drawing/2014/main" xmlns="" id="{9D91B15C-5107-C44E-A5E0-F82264BDA6B2}"/>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4061494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Nodos</a:t>
            </a:r>
          </a:p>
        </p:txBody>
      </p:sp>
      <p:sp>
        <p:nvSpPr>
          <p:cNvPr id="3" name="Marcador de contenido 2"/>
          <p:cNvSpPr>
            <a:spLocks noGrp="1"/>
          </p:cNvSpPr>
          <p:nvPr>
            <p:ph idx="1"/>
          </p:nvPr>
        </p:nvSpPr>
        <p:spPr>
          <a:xfrm>
            <a:off x="179512" y="2024844"/>
            <a:ext cx="8640960" cy="3456384"/>
          </a:xfrm>
        </p:spPr>
        <p:txBody>
          <a:bodyPr>
            <a:normAutofit fontScale="92500" lnSpcReduction="20000"/>
          </a:bodyPr>
          <a:lstStyle/>
          <a:p>
            <a:pPr algn="just"/>
            <a:r>
              <a:rPr lang="es-ES" sz="2100" dirty="0"/>
              <a:t>En las </a:t>
            </a:r>
            <a:r>
              <a:rPr lang="es-ES" sz="2100" dirty="0" err="1"/>
              <a:t>criptomonedas</a:t>
            </a:r>
            <a:r>
              <a:rPr lang="es-ES" sz="2100" dirty="0"/>
              <a:t> hay dos figuras clave:</a:t>
            </a:r>
          </a:p>
          <a:p>
            <a:pPr lvl="1" algn="just"/>
            <a:r>
              <a:rPr lang="es-ES" sz="1800" dirty="0"/>
              <a:t>Nodos</a:t>
            </a:r>
          </a:p>
          <a:p>
            <a:pPr lvl="1" algn="just"/>
            <a:r>
              <a:rPr lang="es-ES" sz="1800" dirty="0"/>
              <a:t>Mineros</a:t>
            </a:r>
          </a:p>
          <a:p>
            <a:pPr lvl="2" algn="just"/>
            <a:r>
              <a:rPr lang="es-ES" sz="1650" dirty="0"/>
              <a:t>Subgrupo dentro de los nodos</a:t>
            </a:r>
          </a:p>
          <a:p>
            <a:pPr algn="just"/>
            <a:r>
              <a:rPr lang="es-ES" sz="2100" dirty="0"/>
              <a:t>Nodos:</a:t>
            </a:r>
          </a:p>
          <a:p>
            <a:pPr lvl="1" algn="just"/>
            <a:r>
              <a:rPr lang="es-ES" dirty="0"/>
              <a:t>Ese rol lo puede desempeñar quien lo desee</a:t>
            </a:r>
          </a:p>
          <a:p>
            <a:pPr lvl="1" algn="just"/>
            <a:r>
              <a:rPr lang="es-ES" dirty="0"/>
              <a:t>Necesita una mínima capacidad computacional. </a:t>
            </a:r>
          </a:p>
          <a:p>
            <a:pPr lvl="1" algn="just"/>
            <a:r>
              <a:rPr lang="es-ES" dirty="0"/>
              <a:t>Mantienen copias constantemente actualizadas de ese enorme libro de cuentas. </a:t>
            </a:r>
          </a:p>
          <a:p>
            <a:pPr lvl="1" algn="just"/>
            <a:r>
              <a:rPr lang="es-ES" dirty="0"/>
              <a:t>Están ahí por altruismo o por conocer mejor la tecnología y así poder desarrollar aplicaciones sobre ella.</a:t>
            </a:r>
            <a:endParaRPr lang="es-ES" sz="1800" dirty="0"/>
          </a:p>
        </p:txBody>
      </p:sp>
    </p:spTree>
    <p:extLst>
      <p:ext uri="{BB962C8B-B14F-4D97-AF65-F5344CB8AC3E}">
        <p14:creationId xmlns:p14="http://schemas.microsoft.com/office/powerpoint/2010/main" val="142414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Usos</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b="1" dirty="0"/>
              <a:t>Navegación anónima</a:t>
            </a:r>
            <a:r>
              <a:rPr lang="es-ES" dirty="0"/>
              <a:t>: Ocultar la identidad al navegar por Internet. </a:t>
            </a:r>
          </a:p>
          <a:p>
            <a:pPr algn="just"/>
            <a:r>
              <a:rPr lang="es-ES" b="1" dirty="0"/>
              <a:t>Servicios ocultos</a:t>
            </a:r>
            <a:r>
              <a:rPr lang="es-ES" dirty="0"/>
              <a:t>: Publicar un sitio web sin revelar su localización o identidad. </a:t>
            </a:r>
          </a:p>
          <a:p>
            <a:pPr algn="just"/>
            <a:r>
              <a:rPr lang="es-ES" b="1" dirty="0"/>
              <a:t>Puntos de encuentro</a:t>
            </a:r>
            <a:r>
              <a:rPr lang="es-ES" dirty="0"/>
              <a:t>: Comunicación interactiva de entidades que quieren ocultar su identidad. </a:t>
            </a:r>
            <a:endParaRPr lang="es-ES" altLang="es-ES" sz="2800" dirty="0"/>
          </a:p>
        </p:txBody>
      </p:sp>
    </p:spTree>
    <p:extLst>
      <p:ext uri="{BB962C8B-B14F-4D97-AF65-F5344CB8AC3E}">
        <p14:creationId xmlns:p14="http://schemas.microsoft.com/office/powerpoint/2010/main" val="4028674900"/>
      </p:ext>
    </p:extLst>
  </p:cSld>
  <p:clrMapOvr>
    <a:masterClrMapping/>
  </p:clrMapOvr>
  <p:transition spd="slow">
    <p:pull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Nodos</a:t>
            </a:r>
            <a:br>
              <a:rPr lang="es-ES" dirty="0"/>
            </a:br>
            <a:endParaRPr lang="es-ES" dirty="0"/>
          </a:p>
        </p:txBody>
      </p:sp>
      <p:sp>
        <p:nvSpPr>
          <p:cNvPr id="3" name="Marcador de contenido 2"/>
          <p:cNvSpPr>
            <a:spLocks noGrp="1"/>
          </p:cNvSpPr>
          <p:nvPr>
            <p:ph idx="1"/>
          </p:nvPr>
        </p:nvSpPr>
        <p:spPr>
          <a:xfrm>
            <a:off x="179512" y="2024844"/>
            <a:ext cx="8640960" cy="3456384"/>
          </a:xfrm>
        </p:spPr>
        <p:txBody>
          <a:bodyPr>
            <a:normAutofit lnSpcReduction="10000"/>
          </a:bodyPr>
          <a:lstStyle/>
          <a:p>
            <a:pPr algn="just"/>
            <a:r>
              <a:rPr lang="es-ES" sz="2100" dirty="0"/>
              <a:t>Mineros:</a:t>
            </a:r>
          </a:p>
          <a:p>
            <a:pPr algn="just"/>
            <a:r>
              <a:rPr lang="es-ES" sz="2100" dirty="0"/>
              <a:t>Máquinas, trabajan 24x7</a:t>
            </a:r>
          </a:p>
          <a:p>
            <a:pPr algn="just"/>
            <a:r>
              <a:rPr lang="es-ES" sz="2100" dirty="0"/>
              <a:t>La figura clave de la </a:t>
            </a:r>
            <a:r>
              <a:rPr lang="es-ES" sz="2100" dirty="0" err="1"/>
              <a:t>blockchain</a:t>
            </a:r>
            <a:r>
              <a:rPr lang="es-ES" sz="2100" dirty="0"/>
              <a:t> que sustenta esta </a:t>
            </a:r>
            <a:r>
              <a:rPr lang="es-ES" sz="2100" dirty="0" err="1"/>
              <a:t>criptomoneda</a:t>
            </a:r>
            <a:endParaRPr lang="es-ES" sz="2100" dirty="0"/>
          </a:p>
          <a:p>
            <a:pPr algn="just"/>
            <a:r>
              <a:rPr lang="es-ES" sz="2100" dirty="0"/>
              <a:t>Trabajan en la </a:t>
            </a:r>
            <a:r>
              <a:rPr lang="es-ES" sz="2100" dirty="0" err="1"/>
              <a:t>blockchain</a:t>
            </a:r>
            <a:r>
              <a:rPr lang="es-ES" sz="2100" dirty="0"/>
              <a:t>, para resolver problemas informáticos a cambio de una retribución en </a:t>
            </a:r>
            <a:r>
              <a:rPr lang="es-ES" sz="2100" dirty="0" err="1"/>
              <a:t>bitcoins</a:t>
            </a:r>
            <a:endParaRPr lang="es-ES" sz="2100" dirty="0"/>
          </a:p>
          <a:p>
            <a:pPr algn="just"/>
            <a:r>
              <a:rPr lang="es-ES" sz="2100" dirty="0"/>
              <a:t>Cada vez que un minero encuentra un hash válido</a:t>
            </a:r>
          </a:p>
          <a:p>
            <a:pPr lvl="1" algn="just"/>
            <a:r>
              <a:rPr lang="es-ES" sz="1800" dirty="0"/>
              <a:t>Comprobación de al menos el 51% de los mineros, </a:t>
            </a:r>
          </a:p>
          <a:p>
            <a:pPr lvl="1" algn="just"/>
            <a:r>
              <a:rPr lang="es-ES" sz="1800" dirty="0"/>
              <a:t>12,5 </a:t>
            </a:r>
            <a:r>
              <a:rPr lang="es-ES" sz="1800" dirty="0" err="1"/>
              <a:t>bitcoins</a:t>
            </a:r>
            <a:r>
              <a:rPr lang="es-ES" sz="1800" dirty="0"/>
              <a:t>; al cambio actual, casi 30.000 euros. </a:t>
            </a:r>
          </a:p>
          <a:p>
            <a:pPr lvl="1" algn="just"/>
            <a:r>
              <a:rPr lang="es-ES" sz="1800" dirty="0"/>
              <a:t>Así la cadena de bloques se actualiza constantemente, quedando los libros actualizados en los nodos.</a:t>
            </a:r>
          </a:p>
        </p:txBody>
      </p:sp>
      <p:sp>
        <p:nvSpPr>
          <p:cNvPr id="6" name="Marcador de contenido 5">
            <a:extLst>
              <a:ext uri="{FF2B5EF4-FFF2-40B4-BE49-F238E27FC236}">
                <a16:creationId xmlns:a16="http://schemas.microsoft.com/office/drawing/2014/main" xmlns="" id="{A535E57C-4717-D348-A7EC-84C4007601AB}"/>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32165450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Nodos</a:t>
            </a:r>
          </a:p>
        </p:txBody>
      </p:sp>
      <p:sp>
        <p:nvSpPr>
          <p:cNvPr id="3" name="Marcador de contenido 2"/>
          <p:cNvSpPr>
            <a:spLocks noGrp="1"/>
          </p:cNvSpPr>
          <p:nvPr>
            <p:ph idx="1"/>
          </p:nvPr>
        </p:nvSpPr>
        <p:spPr>
          <a:xfrm>
            <a:off x="179512" y="2024844"/>
            <a:ext cx="8640960" cy="3456384"/>
          </a:xfrm>
        </p:spPr>
        <p:txBody>
          <a:bodyPr>
            <a:normAutofit lnSpcReduction="10000"/>
          </a:bodyPr>
          <a:lstStyle/>
          <a:p>
            <a:pPr algn="just"/>
            <a:r>
              <a:rPr lang="es-ES" sz="2100" dirty="0"/>
              <a:t>¿qué es la minería?</a:t>
            </a:r>
          </a:p>
          <a:p>
            <a:pPr algn="just"/>
            <a:r>
              <a:rPr lang="es-ES" sz="2100" dirty="0"/>
              <a:t>Rendimiento computacional de la minería</a:t>
            </a:r>
          </a:p>
          <a:p>
            <a:pPr algn="just"/>
            <a:r>
              <a:rPr lang="es-ES" sz="2100" dirty="0"/>
              <a:t>Dificultad creciente.</a:t>
            </a:r>
          </a:p>
          <a:p>
            <a:pPr algn="just"/>
            <a:r>
              <a:rPr lang="es-ES" sz="2100" dirty="0"/>
              <a:t>Al principio una CPU.</a:t>
            </a:r>
          </a:p>
          <a:p>
            <a:pPr algn="just"/>
            <a:r>
              <a:rPr lang="es-ES" sz="2100" dirty="0"/>
              <a:t>Luego aparición de software de minería adaptado a tarjetas gráficas. </a:t>
            </a:r>
          </a:p>
          <a:p>
            <a:pPr algn="just"/>
            <a:r>
              <a:rPr lang="es-ES" sz="2100" dirty="0"/>
              <a:t>Coste energético</a:t>
            </a:r>
          </a:p>
          <a:p>
            <a:pPr algn="just"/>
            <a:r>
              <a:rPr lang="es-ES" sz="2100" dirty="0"/>
              <a:t>Agrupación de mineros (pools)</a:t>
            </a:r>
          </a:p>
          <a:p>
            <a:pPr algn="just"/>
            <a:r>
              <a:rPr lang="es-ES" sz="2100" dirty="0"/>
              <a:t>FPGA, </a:t>
            </a:r>
            <a:r>
              <a:rPr lang="es-ES" sz="2100" dirty="0" err="1"/>
              <a:t>hw</a:t>
            </a:r>
            <a:r>
              <a:rPr lang="es-ES" sz="2100" dirty="0"/>
              <a:t> especializado.</a:t>
            </a:r>
          </a:p>
          <a:p>
            <a:pPr algn="just"/>
            <a:r>
              <a:rPr lang="es-ES" sz="2100" dirty="0"/>
              <a:t>Dic 2015 ‐&gt; potencia de procesamiento de 550 </a:t>
            </a:r>
            <a:r>
              <a:rPr lang="es-ES" sz="2100" dirty="0" err="1"/>
              <a:t>petahashes</a:t>
            </a:r>
            <a:r>
              <a:rPr lang="es-ES" sz="2100" dirty="0"/>
              <a:t>/segundo</a:t>
            </a:r>
          </a:p>
        </p:txBody>
      </p:sp>
      <p:pic>
        <p:nvPicPr>
          <p:cNvPr id="5" name="Imagen 4">
            <a:extLst>
              <a:ext uri="{FF2B5EF4-FFF2-40B4-BE49-F238E27FC236}">
                <a16:creationId xmlns:a16="http://schemas.microsoft.com/office/drawing/2014/main" xmlns="" id="{C6AC6F0D-597C-E347-9816-1CAFE9B1CD95}"/>
              </a:ext>
            </a:extLst>
          </p:cNvPr>
          <p:cNvPicPr>
            <a:picLocks noChangeAspect="1"/>
          </p:cNvPicPr>
          <p:nvPr/>
        </p:nvPicPr>
        <p:blipFill>
          <a:blip r:embed="rId3"/>
          <a:stretch>
            <a:fillRect/>
          </a:stretch>
        </p:blipFill>
        <p:spPr>
          <a:xfrm>
            <a:off x="6570222" y="2186863"/>
            <a:ext cx="1944216" cy="1282055"/>
          </a:xfrm>
          <a:prstGeom prst="rect">
            <a:avLst/>
          </a:prstGeom>
        </p:spPr>
      </p:pic>
    </p:spTree>
    <p:extLst>
      <p:ext uri="{BB962C8B-B14F-4D97-AF65-F5344CB8AC3E}">
        <p14:creationId xmlns:p14="http://schemas.microsoft.com/office/powerpoint/2010/main" val="34632971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Nodos</a:t>
            </a:r>
          </a:p>
        </p:txBody>
      </p:sp>
      <p:sp>
        <p:nvSpPr>
          <p:cNvPr id="3" name="Marcador de contenido 2"/>
          <p:cNvSpPr>
            <a:spLocks noGrp="1"/>
          </p:cNvSpPr>
          <p:nvPr>
            <p:ph idx="1"/>
          </p:nvPr>
        </p:nvSpPr>
        <p:spPr>
          <a:xfrm>
            <a:off x="179512" y="2024844"/>
            <a:ext cx="8640960" cy="3456384"/>
          </a:xfrm>
        </p:spPr>
        <p:txBody>
          <a:bodyPr>
            <a:normAutofit/>
          </a:bodyPr>
          <a:lstStyle/>
          <a:p>
            <a:pPr algn="just"/>
            <a:r>
              <a:rPr lang="es-ES" sz="2100" dirty="0"/>
              <a:t>Hoy en día:</a:t>
            </a:r>
          </a:p>
          <a:p>
            <a:pPr algn="just"/>
            <a:r>
              <a:rPr lang="es-ES" sz="2100" dirty="0"/>
              <a:t>Se han desarrollado pools de mineros, </a:t>
            </a:r>
          </a:p>
          <a:p>
            <a:pPr algn="just"/>
            <a:r>
              <a:rPr lang="es-ES" sz="2100" dirty="0"/>
              <a:t>y China, con enormes granjas de minado, está copando el mercado -el 70%, </a:t>
            </a:r>
          </a:p>
          <a:p>
            <a:pPr algn="just"/>
            <a:r>
              <a:rPr lang="es-ES" sz="2100" dirty="0"/>
              <a:t>¿por qué?</a:t>
            </a:r>
          </a:p>
          <a:p>
            <a:pPr algn="just"/>
            <a:r>
              <a:rPr lang="es-ES" sz="2100" dirty="0"/>
              <a:t>El precio de la energía es un condicionante decisivo. </a:t>
            </a:r>
          </a:p>
          <a:p>
            <a:pPr algn="just"/>
            <a:r>
              <a:rPr lang="es-ES" sz="2100" dirty="0"/>
              <a:t>En España no es precisamente barato.</a:t>
            </a:r>
          </a:p>
          <a:p>
            <a:pPr algn="just"/>
            <a:r>
              <a:rPr lang="es-ES" sz="2100" dirty="0"/>
              <a:t>Conclusión: 12,5 </a:t>
            </a:r>
            <a:r>
              <a:rPr lang="es-ES" sz="2100" dirty="0" err="1"/>
              <a:t>bitcoins</a:t>
            </a:r>
            <a:r>
              <a:rPr lang="es-ES" sz="2100" dirty="0"/>
              <a:t> es demasiado dinero para cuidar el gasto energético</a:t>
            </a:r>
          </a:p>
        </p:txBody>
      </p:sp>
      <p:sp>
        <p:nvSpPr>
          <p:cNvPr id="6" name="Marcador de contenido 5">
            <a:extLst>
              <a:ext uri="{FF2B5EF4-FFF2-40B4-BE49-F238E27FC236}">
                <a16:creationId xmlns:a16="http://schemas.microsoft.com/office/drawing/2014/main" xmlns="" id="{1D5216B3-DDCA-AF47-B674-927DA52AB3CF}"/>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39894367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Prevención del doble gasto</a:t>
            </a:r>
          </a:p>
        </p:txBody>
      </p:sp>
      <p:sp>
        <p:nvSpPr>
          <p:cNvPr id="3" name="Marcador de contenido 2"/>
          <p:cNvSpPr>
            <a:spLocks noGrp="1"/>
          </p:cNvSpPr>
          <p:nvPr>
            <p:ph idx="1"/>
          </p:nvPr>
        </p:nvSpPr>
        <p:spPr>
          <a:xfrm>
            <a:off x="179512" y="2544366"/>
            <a:ext cx="8640960" cy="3456384"/>
          </a:xfrm>
        </p:spPr>
        <p:txBody>
          <a:bodyPr>
            <a:normAutofit/>
          </a:bodyPr>
          <a:lstStyle/>
          <a:p>
            <a:pPr algn="just"/>
            <a:r>
              <a:rPr lang="es-ES" sz="2100" dirty="0"/>
              <a:t>Para evitar el doble gasto, la primera transacción es la que cuenta.</a:t>
            </a:r>
          </a:p>
          <a:p>
            <a:pPr algn="just"/>
            <a:r>
              <a:rPr lang="es-ES" sz="2100" dirty="0"/>
              <a:t>Para saber qué petición ha llegado antes, las transacciones se anuncian públicamente. </a:t>
            </a:r>
          </a:p>
          <a:p>
            <a:pPr algn="just"/>
            <a:r>
              <a:rPr lang="es-ES" sz="2100" dirty="0"/>
              <a:t>Se utiliza un servidor de sello de tiempo. Coge un hash del bloque, le pone el sello y publica el hash. Cada sello incluye también el sello anterior, formando una cadena.</a:t>
            </a:r>
          </a:p>
          <a:p>
            <a:pPr algn="just"/>
            <a:endParaRPr lang="es-ES" sz="2100" dirty="0"/>
          </a:p>
        </p:txBody>
      </p:sp>
      <p:sp>
        <p:nvSpPr>
          <p:cNvPr id="6" name="Marcador de contenido 5">
            <a:extLst>
              <a:ext uri="{FF2B5EF4-FFF2-40B4-BE49-F238E27FC236}">
                <a16:creationId xmlns:a16="http://schemas.microsoft.com/office/drawing/2014/main" xmlns="" id="{A3500FE3-DB66-B947-8514-0542CA7BAA0D}"/>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27006531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Prevención del doble gasto</a:t>
            </a:r>
          </a:p>
        </p:txBody>
      </p:sp>
      <p:sp>
        <p:nvSpPr>
          <p:cNvPr id="3" name="Marcador de contenido 2"/>
          <p:cNvSpPr>
            <a:spLocks noGrp="1"/>
          </p:cNvSpPr>
          <p:nvPr>
            <p:ph idx="1"/>
          </p:nvPr>
        </p:nvSpPr>
        <p:spPr>
          <a:xfrm>
            <a:off x="179512" y="2510898"/>
            <a:ext cx="8640960" cy="3456384"/>
          </a:xfrm>
        </p:spPr>
        <p:txBody>
          <a:bodyPr>
            <a:normAutofit/>
          </a:bodyPr>
          <a:lstStyle/>
          <a:p>
            <a:pPr algn="just"/>
            <a:r>
              <a:rPr lang="es-ES" sz="2100" dirty="0"/>
              <a:t>Se hace una decisión por mayoría. Cuando aparecen múltiples continuaciones válidas en esta cadena, se aceptará sólo la rama más larga.</a:t>
            </a:r>
          </a:p>
          <a:p>
            <a:pPr algn="just"/>
            <a:r>
              <a:rPr lang="es-ES" sz="2100" dirty="0"/>
              <a:t>Los nodos expresan su aceptación trabajando en la creación del siguiente bloque de la cadena, usando el hash del bloque aceptado como el hash anterior.</a:t>
            </a:r>
          </a:p>
          <a:p>
            <a:pPr algn="just"/>
            <a:r>
              <a:rPr lang="es-ES" sz="2100" dirty="0"/>
              <a:t>Si la transacción ha sido aceptada por la red de computadoras, será permanentemente registrada, previniendo así que se haga una segunda transacción con la misma moneda.</a:t>
            </a:r>
          </a:p>
        </p:txBody>
      </p:sp>
      <p:sp>
        <p:nvSpPr>
          <p:cNvPr id="6" name="Marcador de contenido 5">
            <a:extLst>
              <a:ext uri="{FF2B5EF4-FFF2-40B4-BE49-F238E27FC236}">
                <a16:creationId xmlns:a16="http://schemas.microsoft.com/office/drawing/2014/main" xmlns="" id="{C8961C62-60B2-554B-989F-7C89433419F3}"/>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183630777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Prevención del doble gasto</a:t>
            </a:r>
          </a:p>
        </p:txBody>
      </p:sp>
      <p:sp>
        <p:nvSpPr>
          <p:cNvPr id="3" name="Marcador de contenido 2"/>
          <p:cNvSpPr>
            <a:spLocks noGrp="1"/>
          </p:cNvSpPr>
          <p:nvPr>
            <p:ph idx="1"/>
          </p:nvPr>
        </p:nvSpPr>
        <p:spPr>
          <a:xfrm>
            <a:off x="179512" y="2024844"/>
            <a:ext cx="8640960" cy="3456384"/>
          </a:xfrm>
        </p:spPr>
        <p:txBody>
          <a:bodyPr>
            <a:normAutofit/>
          </a:bodyPr>
          <a:lstStyle/>
          <a:p>
            <a:pPr algn="just"/>
            <a:endParaRPr lang="es-ES" sz="2100" dirty="0"/>
          </a:p>
          <a:p>
            <a:pPr algn="just"/>
            <a:endParaRPr lang="es-ES" sz="2100" dirty="0"/>
          </a:p>
          <a:p>
            <a:pPr algn="just"/>
            <a:r>
              <a:rPr lang="es-ES" sz="2100" dirty="0"/>
              <a:t>Otros nodos recibirán bloques que contendrán la transacción previamente realizada, impidiendo que se vuelva a gastar la moneda.</a:t>
            </a:r>
          </a:p>
          <a:p>
            <a:pPr algn="just"/>
            <a:r>
              <a:rPr lang="es-ES" sz="2100" dirty="0"/>
              <a:t>Mientras que la mayoría de los nodos de la red sean honestos, un atacante no puede crear una cadena más larga y generar un doble gasto</a:t>
            </a:r>
          </a:p>
        </p:txBody>
      </p:sp>
      <p:sp>
        <p:nvSpPr>
          <p:cNvPr id="6" name="Marcador de contenido 5">
            <a:extLst>
              <a:ext uri="{FF2B5EF4-FFF2-40B4-BE49-F238E27FC236}">
                <a16:creationId xmlns:a16="http://schemas.microsoft.com/office/drawing/2014/main" xmlns="" id="{38D1BEC4-FC92-514B-BFAB-08E5B50D19D1}"/>
              </a:ext>
            </a:extLst>
          </p:cNvPr>
          <p:cNvSpPr>
            <a:spLocks noGrp="1"/>
          </p:cNvSpPr>
          <p:nvPr>
            <p:ph idx="10"/>
          </p:nvPr>
        </p:nvSpPr>
        <p:spPr>
          <a:xfrm>
            <a:off x="182371" y="692698"/>
            <a:ext cx="8640960" cy="504055"/>
          </a:xfrm>
        </p:spPr>
        <p:txBody>
          <a:bodyPr/>
          <a:lstStyle/>
          <a:p>
            <a:endParaRPr lang="es-ES" dirty="0"/>
          </a:p>
        </p:txBody>
      </p:sp>
    </p:spTree>
    <p:extLst>
      <p:ext uri="{BB962C8B-B14F-4D97-AF65-F5344CB8AC3E}">
        <p14:creationId xmlns:p14="http://schemas.microsoft.com/office/powerpoint/2010/main" val="39437770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Seguridad</a:t>
            </a:r>
          </a:p>
        </p:txBody>
      </p:sp>
      <p:sp>
        <p:nvSpPr>
          <p:cNvPr id="3" name="Marcador de contenido 2"/>
          <p:cNvSpPr>
            <a:spLocks noGrp="1"/>
          </p:cNvSpPr>
          <p:nvPr>
            <p:ph idx="1"/>
          </p:nvPr>
        </p:nvSpPr>
        <p:spPr>
          <a:xfrm>
            <a:off x="179512" y="2024844"/>
            <a:ext cx="8640960" cy="3456384"/>
          </a:xfrm>
        </p:spPr>
        <p:txBody>
          <a:bodyPr>
            <a:normAutofit/>
          </a:bodyPr>
          <a:lstStyle/>
          <a:p>
            <a:pPr algn="just"/>
            <a:endParaRPr lang="es-ES" sz="2100" dirty="0"/>
          </a:p>
          <a:p>
            <a:pPr algn="just"/>
            <a:r>
              <a:rPr lang="es-ES" sz="2100" dirty="0"/>
              <a:t>Seguridad:</a:t>
            </a:r>
          </a:p>
          <a:p>
            <a:pPr algn="just"/>
            <a:r>
              <a:rPr lang="es-ES" sz="2100" dirty="0"/>
              <a:t>Ataque: si un atacante acumulase más de del total de la actual fuerza computacional de los mineros y consiguiese realizar el 51% de las verificaciones de transacciones. Podría bloquear transacciones.</a:t>
            </a:r>
          </a:p>
          <a:p>
            <a:pPr algn="just"/>
            <a:r>
              <a:rPr lang="es-ES" sz="2100" dirty="0"/>
              <a:t>Difícil de realizar y caro.</a:t>
            </a:r>
          </a:p>
          <a:p>
            <a:pPr algn="just"/>
            <a:r>
              <a:rPr lang="es-ES" sz="2100" dirty="0"/>
              <a:t>¿para qué vas a romper un sistema del que te beneficias?”</a:t>
            </a:r>
          </a:p>
        </p:txBody>
      </p:sp>
      <p:sp>
        <p:nvSpPr>
          <p:cNvPr id="4" name="Marcador de contenido 3"/>
          <p:cNvSpPr>
            <a:spLocks noGrp="1"/>
          </p:cNvSpPr>
          <p:nvPr>
            <p:ph idx="10"/>
          </p:nvPr>
        </p:nvSpPr>
        <p:spPr/>
        <p:txBody>
          <a:bodyPr/>
          <a:lstStyle/>
          <a:p>
            <a:endParaRPr lang="es-ES" dirty="0"/>
          </a:p>
        </p:txBody>
      </p:sp>
    </p:spTree>
    <p:extLst>
      <p:ext uri="{BB962C8B-B14F-4D97-AF65-F5344CB8AC3E}">
        <p14:creationId xmlns:p14="http://schemas.microsoft.com/office/powerpoint/2010/main" val="37108263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Seguridad</a:t>
            </a:r>
          </a:p>
        </p:txBody>
      </p:sp>
      <p:sp>
        <p:nvSpPr>
          <p:cNvPr id="3" name="Marcador de contenido 2"/>
          <p:cNvSpPr>
            <a:spLocks noGrp="1"/>
          </p:cNvSpPr>
          <p:nvPr>
            <p:ph idx="1"/>
          </p:nvPr>
        </p:nvSpPr>
        <p:spPr>
          <a:xfrm>
            <a:off x="179512" y="2024844"/>
            <a:ext cx="8640960" cy="3456384"/>
          </a:xfrm>
        </p:spPr>
        <p:txBody>
          <a:bodyPr>
            <a:normAutofit/>
          </a:bodyPr>
          <a:lstStyle/>
          <a:p>
            <a:pPr algn="just"/>
            <a:endParaRPr lang="es-ES" sz="2100" dirty="0"/>
          </a:p>
          <a:p>
            <a:pPr algn="just"/>
            <a:r>
              <a:rPr lang="es-ES" sz="2100" dirty="0"/>
              <a:t>Malware de minado</a:t>
            </a:r>
          </a:p>
          <a:p>
            <a:pPr algn="just"/>
            <a:r>
              <a:rPr lang="es-ES" sz="2100" dirty="0"/>
              <a:t>Aplicaciones maliciosas que ejecutan el código de los mineros</a:t>
            </a:r>
          </a:p>
          <a:p>
            <a:pPr algn="just"/>
            <a:r>
              <a:rPr lang="es-ES" sz="2100" dirty="0"/>
              <a:t>Crean </a:t>
            </a:r>
            <a:r>
              <a:rPr lang="es-ES" sz="2100" dirty="0" err="1"/>
              <a:t>botnet</a:t>
            </a:r>
            <a:r>
              <a:rPr lang="es-ES" sz="2100" dirty="0"/>
              <a:t>, similares a la granjas de mineros</a:t>
            </a:r>
          </a:p>
          <a:p>
            <a:pPr algn="just"/>
            <a:r>
              <a:rPr lang="es-ES" sz="2100" dirty="0"/>
              <a:t>Beneficio: no pagan electricidad</a:t>
            </a:r>
          </a:p>
        </p:txBody>
      </p:sp>
      <p:sp>
        <p:nvSpPr>
          <p:cNvPr id="4" name="Marcador de contenido 3"/>
          <p:cNvSpPr>
            <a:spLocks noGrp="1"/>
          </p:cNvSpPr>
          <p:nvPr>
            <p:ph idx="10"/>
          </p:nvPr>
        </p:nvSpPr>
        <p:spPr/>
        <p:txBody>
          <a:bodyPr/>
          <a:lstStyle/>
          <a:p>
            <a:endParaRPr lang="es-ES" dirty="0"/>
          </a:p>
        </p:txBody>
      </p:sp>
    </p:spTree>
    <p:extLst>
      <p:ext uri="{BB962C8B-B14F-4D97-AF65-F5344CB8AC3E}">
        <p14:creationId xmlns:p14="http://schemas.microsoft.com/office/powerpoint/2010/main" val="26215121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Cuentas</a:t>
            </a:r>
          </a:p>
        </p:txBody>
      </p:sp>
      <p:sp>
        <p:nvSpPr>
          <p:cNvPr id="3" name="Marcador de contenido 2"/>
          <p:cNvSpPr>
            <a:spLocks noGrp="1"/>
          </p:cNvSpPr>
          <p:nvPr>
            <p:ph idx="1"/>
          </p:nvPr>
        </p:nvSpPr>
        <p:spPr>
          <a:xfrm>
            <a:off x="179512" y="2024844"/>
            <a:ext cx="8640960" cy="3456384"/>
          </a:xfrm>
        </p:spPr>
        <p:txBody>
          <a:bodyPr>
            <a:normAutofit/>
          </a:bodyPr>
          <a:lstStyle/>
          <a:p>
            <a:pPr algn="just"/>
            <a:r>
              <a:rPr lang="es-ES" sz="2100" dirty="0"/>
              <a:t>Cuentas:</a:t>
            </a:r>
          </a:p>
          <a:p>
            <a:pPr algn="just"/>
            <a:r>
              <a:rPr lang="es-ES" sz="2100" dirty="0"/>
              <a:t>Anónimas</a:t>
            </a:r>
          </a:p>
          <a:p>
            <a:pPr algn="just"/>
            <a:r>
              <a:rPr lang="es-ES" sz="2100" dirty="0"/>
              <a:t>No tienen por qué revelar la identidad de los usuarios. </a:t>
            </a:r>
          </a:p>
          <a:p>
            <a:pPr algn="just"/>
            <a:r>
              <a:rPr lang="es-ES" sz="2100" dirty="0"/>
              <a:t>No necesariamente tienen que corresponder a individuos. </a:t>
            </a:r>
          </a:p>
          <a:p>
            <a:pPr algn="just"/>
            <a:r>
              <a:rPr lang="es-ES" sz="2100" dirty="0"/>
              <a:t>Cada saldo simplemente se asocia con el par de claves pública‐privada generado al azar. </a:t>
            </a:r>
          </a:p>
          <a:p>
            <a:pPr algn="just"/>
            <a:r>
              <a:rPr lang="es-ES" sz="2100" dirty="0"/>
              <a:t>El dinero pertenece a cualquiera que pueda firmar con la clave privada.</a:t>
            </a:r>
          </a:p>
        </p:txBody>
      </p:sp>
      <p:sp>
        <p:nvSpPr>
          <p:cNvPr id="4" name="Marcador de contenido 3"/>
          <p:cNvSpPr>
            <a:spLocks noGrp="1"/>
          </p:cNvSpPr>
          <p:nvPr>
            <p:ph idx="10"/>
          </p:nvPr>
        </p:nvSpPr>
        <p:spPr/>
        <p:txBody>
          <a:bodyPr/>
          <a:lstStyle/>
          <a:p>
            <a:endParaRPr lang="es-ES" dirty="0"/>
          </a:p>
        </p:txBody>
      </p:sp>
    </p:spTree>
    <p:extLst>
      <p:ext uri="{BB962C8B-B14F-4D97-AF65-F5344CB8AC3E}">
        <p14:creationId xmlns:p14="http://schemas.microsoft.com/office/powerpoint/2010/main" val="19781531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Cuentas</a:t>
            </a:r>
          </a:p>
        </p:txBody>
      </p:sp>
      <p:sp>
        <p:nvSpPr>
          <p:cNvPr id="3" name="Marcador de contenido 2"/>
          <p:cNvSpPr>
            <a:spLocks noGrp="1"/>
          </p:cNvSpPr>
          <p:nvPr>
            <p:ph idx="1"/>
          </p:nvPr>
        </p:nvSpPr>
        <p:spPr>
          <a:xfrm>
            <a:off x="179512" y="2024844"/>
            <a:ext cx="8640960" cy="3456384"/>
          </a:xfrm>
        </p:spPr>
        <p:txBody>
          <a:bodyPr>
            <a:normAutofit/>
          </a:bodyPr>
          <a:lstStyle/>
          <a:p>
            <a:pPr algn="just"/>
            <a:endParaRPr lang="es-ES" sz="2100" dirty="0"/>
          </a:p>
          <a:p>
            <a:pPr algn="just"/>
            <a:endParaRPr lang="es-ES" sz="2100" dirty="0"/>
          </a:p>
          <a:p>
            <a:pPr algn="just"/>
            <a:r>
              <a:rPr lang="es-ES" sz="2100" dirty="0"/>
              <a:t>Se pueden tener varias direcciones de </a:t>
            </a:r>
            <a:r>
              <a:rPr lang="es-ES" sz="2100" dirty="0" err="1"/>
              <a:t>bitcoin</a:t>
            </a:r>
            <a:r>
              <a:rPr lang="es-ES" sz="2100" dirty="0"/>
              <a:t>, cada una con su propio saldo.</a:t>
            </a:r>
          </a:p>
          <a:p>
            <a:pPr algn="just"/>
            <a:r>
              <a:rPr lang="es-ES" sz="2100" dirty="0"/>
              <a:t>Para proteger la privacidad, se puede generar un nuevo par de claves pública‐privada para cada transacción. </a:t>
            </a:r>
          </a:p>
          <a:p>
            <a:pPr algn="just"/>
            <a:r>
              <a:rPr lang="es-ES" sz="2100" dirty="0"/>
              <a:t>Y usar red </a:t>
            </a:r>
            <a:r>
              <a:rPr lang="es-ES" sz="2100" dirty="0" err="1"/>
              <a:t>Tor</a:t>
            </a:r>
            <a:r>
              <a:rPr lang="es-ES" sz="2100" dirty="0"/>
              <a:t>.</a:t>
            </a:r>
          </a:p>
        </p:txBody>
      </p:sp>
      <p:sp>
        <p:nvSpPr>
          <p:cNvPr id="4" name="Marcador de contenido 3"/>
          <p:cNvSpPr>
            <a:spLocks noGrp="1"/>
          </p:cNvSpPr>
          <p:nvPr>
            <p:ph idx="10"/>
          </p:nvPr>
        </p:nvSpPr>
        <p:spPr/>
        <p:txBody>
          <a:bodyPr/>
          <a:lstStyle/>
          <a:p>
            <a:r>
              <a:rPr lang="es-ES" dirty="0"/>
              <a:t>Cuentas</a:t>
            </a:r>
          </a:p>
        </p:txBody>
      </p:sp>
    </p:spTree>
    <p:extLst>
      <p:ext uri="{BB962C8B-B14F-4D97-AF65-F5344CB8AC3E}">
        <p14:creationId xmlns:p14="http://schemas.microsoft.com/office/powerpoint/2010/main" val="2405362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Usos</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Utilidad:</a:t>
            </a:r>
          </a:p>
          <a:p>
            <a:pPr lvl="1" algn="just"/>
            <a:r>
              <a:rPr lang="es-ES" dirty="0"/>
              <a:t>Individuos: no ser </a:t>
            </a:r>
            <a:r>
              <a:rPr lang="es-ES" dirty="0" err="1"/>
              <a:t>traceados</a:t>
            </a:r>
            <a:r>
              <a:rPr lang="es-ES" dirty="0"/>
              <a:t> al visitar sitios web.</a:t>
            </a:r>
          </a:p>
          <a:p>
            <a:pPr lvl="1" algn="just"/>
            <a:r>
              <a:rPr lang="es-ES" dirty="0"/>
              <a:t>Comunicaciones sensibles: foro violaciones, etc.</a:t>
            </a:r>
          </a:p>
          <a:p>
            <a:pPr lvl="1" algn="just"/>
            <a:r>
              <a:rPr lang="es-ES" dirty="0"/>
              <a:t>Periodistas: libertad de expresión.</a:t>
            </a:r>
          </a:p>
          <a:p>
            <a:pPr lvl="1" algn="just"/>
            <a:r>
              <a:rPr lang="es-ES" dirty="0"/>
              <a:t>Empresas: análisis de competitividad.</a:t>
            </a:r>
            <a:endParaRPr lang="es-ES" altLang="es-ES" dirty="0"/>
          </a:p>
        </p:txBody>
      </p:sp>
    </p:spTree>
    <p:extLst>
      <p:ext uri="{BB962C8B-B14F-4D97-AF65-F5344CB8AC3E}">
        <p14:creationId xmlns:p14="http://schemas.microsoft.com/office/powerpoint/2010/main" val="3964232143"/>
      </p:ext>
    </p:extLst>
  </p:cSld>
  <p:clrMapOvr>
    <a:masterClrMapping/>
  </p:clrMapOvr>
  <p:transition spd="slow">
    <p:pull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Cuentas</a:t>
            </a:r>
          </a:p>
        </p:txBody>
      </p:sp>
      <p:sp>
        <p:nvSpPr>
          <p:cNvPr id="3" name="Marcador de contenido 2"/>
          <p:cNvSpPr>
            <a:spLocks noGrp="1"/>
          </p:cNvSpPr>
          <p:nvPr>
            <p:ph idx="1"/>
          </p:nvPr>
        </p:nvSpPr>
        <p:spPr>
          <a:xfrm>
            <a:off x="179512" y="2348880"/>
            <a:ext cx="8640960" cy="3456384"/>
          </a:xfrm>
        </p:spPr>
        <p:txBody>
          <a:bodyPr>
            <a:normAutofit/>
          </a:bodyPr>
          <a:lstStyle/>
          <a:p>
            <a:pPr algn="just"/>
            <a:r>
              <a:rPr lang="es-ES" sz="2100" dirty="0"/>
              <a:t>La aparición de una moneda es una transacción que debe ser reconocida por las demás personas.</a:t>
            </a:r>
          </a:p>
          <a:p>
            <a:pPr algn="just"/>
            <a:r>
              <a:rPr lang="es-ES" sz="2100" dirty="0"/>
              <a:t>A cada computadora que genera un bloque se le permite añadir una transacción en él, ganando así unos cuantos BTC, sin necesidad de que esta cantidad venga de algún sitio (incentivo, que va bajando cada 4 años). </a:t>
            </a:r>
          </a:p>
          <a:p>
            <a:pPr algn="just"/>
            <a:r>
              <a:rPr lang="es-ES" sz="2100" dirty="0"/>
              <a:t>Comisiones sobre transacciones.</a:t>
            </a:r>
          </a:p>
          <a:p>
            <a:pPr lvl="1" algn="just"/>
            <a:r>
              <a:rPr lang="es-ES" sz="1800" dirty="0"/>
              <a:t>Rápidas, más caras</a:t>
            </a:r>
          </a:p>
          <a:p>
            <a:pPr lvl="1" algn="just"/>
            <a:r>
              <a:rPr lang="es-ES" sz="1800" dirty="0"/>
              <a:t>Sin prisas, más baratas</a:t>
            </a:r>
          </a:p>
          <a:p>
            <a:pPr algn="just"/>
            <a:r>
              <a:rPr lang="es-ES" sz="2100" dirty="0"/>
              <a:t>Dificultad: pago online en comercios</a:t>
            </a:r>
          </a:p>
        </p:txBody>
      </p:sp>
      <p:sp>
        <p:nvSpPr>
          <p:cNvPr id="4" name="Marcador de contenido 3"/>
          <p:cNvSpPr>
            <a:spLocks noGrp="1"/>
          </p:cNvSpPr>
          <p:nvPr>
            <p:ph idx="10"/>
          </p:nvPr>
        </p:nvSpPr>
        <p:spPr/>
        <p:txBody>
          <a:bodyPr/>
          <a:lstStyle/>
          <a:p>
            <a:r>
              <a:rPr lang="es-ES" dirty="0"/>
              <a:t>Creación de monedas</a:t>
            </a:r>
          </a:p>
        </p:txBody>
      </p:sp>
    </p:spTree>
    <p:extLst>
      <p:ext uri="{BB962C8B-B14F-4D97-AF65-F5344CB8AC3E}">
        <p14:creationId xmlns:p14="http://schemas.microsoft.com/office/powerpoint/2010/main" val="39491382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Direcciones de </a:t>
            </a:r>
            <a:r>
              <a:rPr lang="es-ES" dirty="0" err="1"/>
              <a:t>bitcoin</a:t>
            </a:r>
            <a:endParaRPr lang="es-ES" dirty="0"/>
          </a:p>
        </p:txBody>
      </p:sp>
      <p:sp>
        <p:nvSpPr>
          <p:cNvPr id="3" name="Marcador de contenido 2"/>
          <p:cNvSpPr>
            <a:spLocks noGrp="1"/>
          </p:cNvSpPr>
          <p:nvPr>
            <p:ph idx="1"/>
          </p:nvPr>
        </p:nvSpPr>
        <p:spPr>
          <a:xfrm>
            <a:off x="179512" y="2348880"/>
            <a:ext cx="8640960" cy="3456384"/>
          </a:xfrm>
        </p:spPr>
        <p:txBody>
          <a:bodyPr>
            <a:normAutofit/>
          </a:bodyPr>
          <a:lstStyle/>
          <a:p>
            <a:pPr algn="just"/>
            <a:r>
              <a:rPr lang="es-ES" sz="2100" dirty="0"/>
              <a:t>Las direcciones permiten enviar y recibir esta moneda digital. </a:t>
            </a:r>
          </a:p>
          <a:p>
            <a:pPr algn="just"/>
            <a:r>
              <a:rPr lang="es-ES" sz="2100" dirty="0"/>
              <a:t>Son gratuitas</a:t>
            </a:r>
          </a:p>
          <a:p>
            <a:pPr algn="just"/>
            <a:r>
              <a:rPr lang="es-ES" sz="2100" dirty="0"/>
              <a:t>Secuencias alfanuméricas aleatorias de 33 caracteres de largo.</a:t>
            </a:r>
          </a:p>
          <a:p>
            <a:pPr algn="just"/>
            <a:r>
              <a:rPr lang="es-ES" sz="2100" dirty="0"/>
              <a:t>Cada dirección tiene dos partes:</a:t>
            </a:r>
          </a:p>
          <a:p>
            <a:pPr lvl="1" algn="just"/>
            <a:r>
              <a:rPr lang="es-ES" sz="1800" dirty="0"/>
              <a:t>La dirección pública. Para que te envíen </a:t>
            </a:r>
            <a:r>
              <a:rPr lang="es-ES" sz="1800" dirty="0" err="1"/>
              <a:t>bitcoins</a:t>
            </a:r>
            <a:r>
              <a:rPr lang="es-ES" sz="1800" dirty="0"/>
              <a:t>.</a:t>
            </a:r>
          </a:p>
          <a:p>
            <a:pPr lvl="1" algn="just"/>
            <a:r>
              <a:rPr lang="es-ES" sz="1800" dirty="0"/>
              <a:t>La clave privada. Permite autenticarte, acceder a los fondos de esa dirección o realizar envíos.</a:t>
            </a:r>
          </a:p>
        </p:txBody>
      </p:sp>
      <p:sp>
        <p:nvSpPr>
          <p:cNvPr id="4" name="Marcador de contenido 3"/>
          <p:cNvSpPr>
            <a:spLocks noGrp="1"/>
          </p:cNvSpPr>
          <p:nvPr>
            <p:ph idx="10"/>
          </p:nvPr>
        </p:nvSpPr>
        <p:spPr/>
        <p:txBody>
          <a:bodyPr/>
          <a:lstStyle/>
          <a:p>
            <a:r>
              <a:rPr lang="es-ES" dirty="0"/>
              <a:t>Direcciones </a:t>
            </a:r>
            <a:r>
              <a:rPr lang="es-ES" dirty="0" err="1"/>
              <a:t>Bitcoin</a:t>
            </a:r>
            <a:endParaRPr lang="es-ES" dirty="0"/>
          </a:p>
        </p:txBody>
      </p:sp>
    </p:spTree>
    <p:extLst>
      <p:ext uri="{BB962C8B-B14F-4D97-AF65-F5344CB8AC3E}">
        <p14:creationId xmlns:p14="http://schemas.microsoft.com/office/powerpoint/2010/main" val="111132779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Direcciones de </a:t>
            </a:r>
            <a:r>
              <a:rPr lang="es-ES" dirty="0" err="1"/>
              <a:t>bitcoin</a:t>
            </a:r>
            <a:endParaRPr lang="es-ES" dirty="0"/>
          </a:p>
        </p:txBody>
      </p:sp>
      <p:sp>
        <p:nvSpPr>
          <p:cNvPr id="3" name="Marcador de contenido 2"/>
          <p:cNvSpPr>
            <a:spLocks noGrp="1"/>
          </p:cNvSpPr>
          <p:nvPr>
            <p:ph idx="1"/>
          </p:nvPr>
        </p:nvSpPr>
        <p:spPr>
          <a:xfrm>
            <a:off x="179512" y="2348880"/>
            <a:ext cx="8640960" cy="3456384"/>
          </a:xfrm>
        </p:spPr>
        <p:txBody>
          <a:bodyPr>
            <a:normAutofit/>
          </a:bodyPr>
          <a:lstStyle/>
          <a:p>
            <a:pPr algn="just"/>
            <a:r>
              <a:rPr lang="es-ES" sz="2100" dirty="0"/>
              <a:t>Los nodos difunden el valor actualizado de la dirección.</a:t>
            </a:r>
          </a:p>
          <a:p>
            <a:pPr algn="just"/>
            <a:r>
              <a:rPr lang="es-ES" sz="2100" dirty="0"/>
              <a:t>Se pueden tener varias direcciones (por ej. Para propósitos distintos).</a:t>
            </a:r>
          </a:p>
        </p:txBody>
      </p:sp>
      <p:sp>
        <p:nvSpPr>
          <p:cNvPr id="4" name="Marcador de contenido 3"/>
          <p:cNvSpPr>
            <a:spLocks noGrp="1"/>
          </p:cNvSpPr>
          <p:nvPr>
            <p:ph idx="10"/>
          </p:nvPr>
        </p:nvSpPr>
        <p:spPr/>
        <p:txBody>
          <a:bodyPr/>
          <a:lstStyle/>
          <a:p>
            <a:endParaRPr lang="es-ES" dirty="0"/>
          </a:p>
        </p:txBody>
      </p:sp>
      <p:pic>
        <p:nvPicPr>
          <p:cNvPr id="6" name="Imagen 5">
            <a:extLst>
              <a:ext uri="{FF2B5EF4-FFF2-40B4-BE49-F238E27FC236}">
                <a16:creationId xmlns:a16="http://schemas.microsoft.com/office/drawing/2014/main" xmlns="" id="{D9FD2FE3-E340-6944-B098-51FE0F3D0A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7754" y="3474597"/>
            <a:ext cx="3686175" cy="1952625"/>
          </a:xfrm>
          <a:prstGeom prst="rect">
            <a:avLst/>
          </a:prstGeom>
        </p:spPr>
      </p:pic>
    </p:spTree>
    <p:extLst>
      <p:ext uri="{BB962C8B-B14F-4D97-AF65-F5344CB8AC3E}">
        <p14:creationId xmlns:p14="http://schemas.microsoft.com/office/powerpoint/2010/main" val="30946776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Monederos</a:t>
            </a:r>
          </a:p>
        </p:txBody>
      </p:sp>
      <p:sp>
        <p:nvSpPr>
          <p:cNvPr id="3" name="Marcador de contenido 2"/>
          <p:cNvSpPr>
            <a:spLocks noGrp="1"/>
          </p:cNvSpPr>
          <p:nvPr>
            <p:ph idx="1"/>
          </p:nvPr>
        </p:nvSpPr>
        <p:spPr>
          <a:xfrm>
            <a:off x="179512" y="2024844"/>
            <a:ext cx="8640960" cy="3456384"/>
          </a:xfrm>
        </p:spPr>
        <p:txBody>
          <a:bodyPr>
            <a:normAutofit lnSpcReduction="10000"/>
          </a:bodyPr>
          <a:lstStyle/>
          <a:p>
            <a:pPr algn="just"/>
            <a:endParaRPr lang="es-ES" sz="2100" dirty="0"/>
          </a:p>
          <a:p>
            <a:pPr algn="just"/>
            <a:r>
              <a:rPr lang="es-ES" sz="2100" dirty="0"/>
              <a:t>Sirven para operar con </a:t>
            </a:r>
            <a:r>
              <a:rPr lang="es-ES" sz="2100" dirty="0" err="1"/>
              <a:t>bitcoin</a:t>
            </a:r>
            <a:endParaRPr lang="es-ES" sz="2100" dirty="0"/>
          </a:p>
          <a:p>
            <a:pPr algn="just"/>
            <a:r>
              <a:rPr lang="es-ES" sz="2100" dirty="0"/>
              <a:t>Tus </a:t>
            </a:r>
            <a:r>
              <a:rPr lang="es-ES" sz="2100" dirty="0" err="1"/>
              <a:t>bitcoins</a:t>
            </a:r>
            <a:r>
              <a:rPr lang="es-ES" sz="2100" dirty="0"/>
              <a:t> estarán siempre asociados a tu dirección, nunca a ningún programa.</a:t>
            </a:r>
          </a:p>
          <a:p>
            <a:pPr algn="just"/>
            <a:r>
              <a:rPr lang="es-ES" sz="2100" dirty="0"/>
              <a:t>Características deseables:</a:t>
            </a:r>
          </a:p>
          <a:p>
            <a:pPr lvl="1" algn="just"/>
            <a:r>
              <a:rPr lang="es-ES" sz="1800" dirty="0"/>
              <a:t>Ser de código abierto o libre.</a:t>
            </a:r>
          </a:p>
          <a:p>
            <a:pPr lvl="1" algn="just"/>
            <a:r>
              <a:rPr lang="es-ES" sz="1800" dirty="0"/>
              <a:t>Estar respaldado por otros usuarios.</a:t>
            </a:r>
          </a:p>
          <a:p>
            <a:pPr lvl="1" algn="just"/>
            <a:r>
              <a:rPr lang="es-ES" sz="1800" dirty="0"/>
              <a:t>Incorporar medidas de protección de la clave privada mediante contraseña o frase de paso (una contraseña larga).</a:t>
            </a:r>
          </a:p>
          <a:p>
            <a:pPr lvl="1" algn="just"/>
            <a:r>
              <a:rPr lang="es-ES" sz="1800" dirty="0" err="1"/>
              <a:t>Ejs</a:t>
            </a:r>
            <a:r>
              <a:rPr lang="es-ES" sz="1800" dirty="0"/>
              <a:t>: </a:t>
            </a:r>
            <a:r>
              <a:rPr lang="es-ES" sz="1800" dirty="0" err="1"/>
              <a:t>Blockchain.info</a:t>
            </a:r>
            <a:r>
              <a:rPr lang="es-ES" sz="1800" dirty="0"/>
              <a:t>, </a:t>
            </a:r>
            <a:r>
              <a:rPr lang="es-ES" sz="1800" dirty="0" err="1"/>
              <a:t>Electrum</a:t>
            </a:r>
            <a:r>
              <a:rPr lang="es-ES" sz="1800" dirty="0"/>
              <a:t>, </a:t>
            </a:r>
            <a:r>
              <a:rPr lang="es-ES" sz="1800" dirty="0" err="1"/>
              <a:t>Bitcoin‐qt</a:t>
            </a:r>
            <a:r>
              <a:rPr lang="es-ES" sz="1800" dirty="0"/>
              <a:t>, </a:t>
            </a:r>
            <a:r>
              <a:rPr lang="es-ES" sz="1800" dirty="0" err="1"/>
              <a:t>Armony</a:t>
            </a:r>
            <a:r>
              <a:rPr lang="es-ES" sz="1800" dirty="0"/>
              <a:t>, </a:t>
            </a:r>
            <a:r>
              <a:rPr lang="es-ES" sz="1800" dirty="0" err="1"/>
              <a:t>Mycellium</a:t>
            </a:r>
            <a:r>
              <a:rPr lang="es-ES" sz="1800" dirty="0"/>
              <a:t>.</a:t>
            </a:r>
          </a:p>
        </p:txBody>
      </p:sp>
      <p:sp>
        <p:nvSpPr>
          <p:cNvPr id="4" name="Marcador de contenido 3"/>
          <p:cNvSpPr>
            <a:spLocks noGrp="1"/>
          </p:cNvSpPr>
          <p:nvPr>
            <p:ph idx="10"/>
          </p:nvPr>
        </p:nvSpPr>
        <p:spPr/>
        <p:txBody>
          <a:bodyPr/>
          <a:lstStyle/>
          <a:p>
            <a:endParaRPr lang="es-ES" dirty="0"/>
          </a:p>
        </p:txBody>
      </p:sp>
    </p:spTree>
    <p:extLst>
      <p:ext uri="{BB962C8B-B14F-4D97-AF65-F5344CB8AC3E}">
        <p14:creationId xmlns:p14="http://schemas.microsoft.com/office/powerpoint/2010/main" val="37844451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Monederos</a:t>
            </a:r>
          </a:p>
        </p:txBody>
      </p:sp>
      <p:sp>
        <p:nvSpPr>
          <p:cNvPr id="3" name="Marcador de contenido 2"/>
          <p:cNvSpPr>
            <a:spLocks noGrp="1"/>
          </p:cNvSpPr>
          <p:nvPr>
            <p:ph idx="1"/>
          </p:nvPr>
        </p:nvSpPr>
        <p:spPr>
          <a:xfrm>
            <a:off x="179512" y="2024844"/>
            <a:ext cx="8640960" cy="3456384"/>
          </a:xfrm>
        </p:spPr>
        <p:txBody>
          <a:bodyPr>
            <a:normAutofit/>
          </a:bodyPr>
          <a:lstStyle/>
          <a:p>
            <a:pPr algn="just"/>
            <a:r>
              <a:rPr lang="es-ES" sz="2100" dirty="0"/>
              <a:t>https://</a:t>
            </a:r>
            <a:r>
              <a:rPr lang="es-ES" sz="2100" dirty="0" err="1"/>
              <a:t>blockchain.info</a:t>
            </a:r>
            <a:r>
              <a:rPr lang="es-ES" sz="2100" dirty="0"/>
              <a:t>/</a:t>
            </a:r>
            <a:r>
              <a:rPr lang="es-ES" sz="2100" dirty="0" err="1"/>
              <a:t>wallet</a:t>
            </a:r>
            <a:r>
              <a:rPr lang="es-ES" sz="2100" dirty="0"/>
              <a:t>/#/</a:t>
            </a:r>
            <a:r>
              <a:rPr lang="es-ES" sz="2100" dirty="0" err="1"/>
              <a:t>signup</a:t>
            </a:r>
            <a:endParaRPr lang="es-ES" sz="2100" dirty="0"/>
          </a:p>
        </p:txBody>
      </p:sp>
      <p:pic>
        <p:nvPicPr>
          <p:cNvPr id="6" name="Imagen 5">
            <a:extLst>
              <a:ext uri="{FF2B5EF4-FFF2-40B4-BE49-F238E27FC236}">
                <a16:creationId xmlns:a16="http://schemas.microsoft.com/office/drawing/2014/main" xmlns="" id="{BA1BB0A5-F971-4541-9BB5-0252868286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792" y="2564904"/>
            <a:ext cx="8534400" cy="2705100"/>
          </a:xfrm>
          <a:prstGeom prst="rect">
            <a:avLst/>
          </a:prstGeom>
        </p:spPr>
      </p:pic>
      <p:sp>
        <p:nvSpPr>
          <p:cNvPr id="7" name="Marcador de contenido 6">
            <a:extLst>
              <a:ext uri="{FF2B5EF4-FFF2-40B4-BE49-F238E27FC236}">
                <a16:creationId xmlns:a16="http://schemas.microsoft.com/office/drawing/2014/main" xmlns="" id="{54479B4D-C66C-D84E-88C3-E1B8B0604A30}"/>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3785877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Monederos</a:t>
            </a:r>
          </a:p>
        </p:txBody>
      </p:sp>
      <p:sp>
        <p:nvSpPr>
          <p:cNvPr id="3" name="Marcador de contenido 2"/>
          <p:cNvSpPr>
            <a:spLocks noGrp="1"/>
          </p:cNvSpPr>
          <p:nvPr>
            <p:ph idx="1"/>
          </p:nvPr>
        </p:nvSpPr>
        <p:spPr>
          <a:xfrm>
            <a:off x="179512" y="2024844"/>
            <a:ext cx="8640960" cy="3456384"/>
          </a:xfrm>
        </p:spPr>
        <p:txBody>
          <a:bodyPr>
            <a:normAutofit/>
          </a:bodyPr>
          <a:lstStyle/>
          <a:p>
            <a:pPr algn="just"/>
            <a:endParaRPr lang="es-ES" sz="2100" dirty="0"/>
          </a:p>
          <a:p>
            <a:pPr algn="just"/>
            <a:r>
              <a:rPr lang="es-ES" sz="2100" dirty="0"/>
              <a:t>Comprar con </a:t>
            </a:r>
            <a:r>
              <a:rPr lang="es-ES" sz="2100" dirty="0" err="1"/>
              <a:t>bitcoins</a:t>
            </a:r>
            <a:endParaRPr lang="es-ES" sz="2100" dirty="0"/>
          </a:p>
          <a:p>
            <a:pPr algn="just"/>
            <a:r>
              <a:rPr lang="es-ES" sz="2100" dirty="0"/>
              <a:t>Hay muchas tiendas y servicios que aceptan </a:t>
            </a:r>
            <a:r>
              <a:rPr lang="es-ES" sz="2100" dirty="0" err="1"/>
              <a:t>Bitcoin</a:t>
            </a:r>
            <a:r>
              <a:rPr lang="es-ES" sz="2100" dirty="0"/>
              <a:t> como método de pago.</a:t>
            </a:r>
          </a:p>
          <a:p>
            <a:pPr algn="just"/>
            <a:r>
              <a:rPr lang="es-ES" sz="2100" dirty="0"/>
              <a:t>Negocios por internet, tiendas físicas.</a:t>
            </a:r>
          </a:p>
          <a:p>
            <a:pPr algn="just"/>
            <a:r>
              <a:rPr lang="es-ES" sz="2100" dirty="0"/>
              <a:t>Código QR.</a:t>
            </a:r>
          </a:p>
          <a:p>
            <a:pPr algn="just"/>
            <a:r>
              <a:rPr lang="es-ES" sz="2100" dirty="0" err="1"/>
              <a:t>CoinMap</a:t>
            </a:r>
            <a:r>
              <a:rPr lang="es-ES" sz="2100" dirty="0"/>
              <a:t>, el mapa de comercio </a:t>
            </a:r>
            <a:r>
              <a:rPr lang="es-ES" sz="2100" dirty="0" err="1"/>
              <a:t>Bitcoin</a:t>
            </a:r>
            <a:r>
              <a:rPr lang="es-ES" sz="2100" dirty="0"/>
              <a:t>.</a:t>
            </a:r>
          </a:p>
          <a:p>
            <a:pPr lvl="1" algn="just"/>
            <a:r>
              <a:rPr lang="es-ES" sz="1800" dirty="0"/>
              <a:t>https://</a:t>
            </a:r>
            <a:r>
              <a:rPr lang="es-ES" sz="1800" dirty="0" err="1"/>
              <a:t>coinmap.org</a:t>
            </a:r>
            <a:r>
              <a:rPr lang="es-ES" sz="1800" dirty="0"/>
              <a:t>/</a:t>
            </a:r>
          </a:p>
        </p:txBody>
      </p:sp>
      <p:sp>
        <p:nvSpPr>
          <p:cNvPr id="6" name="Marcador de contenido 5">
            <a:extLst>
              <a:ext uri="{FF2B5EF4-FFF2-40B4-BE49-F238E27FC236}">
                <a16:creationId xmlns:a16="http://schemas.microsoft.com/office/drawing/2014/main" xmlns="" id="{3148AF14-4ACB-734C-9228-9C36AABD3BDF}"/>
              </a:ext>
            </a:extLst>
          </p:cNvPr>
          <p:cNvSpPr>
            <a:spLocks noGrp="1"/>
          </p:cNvSpPr>
          <p:nvPr>
            <p:ph idx="10"/>
          </p:nvPr>
        </p:nvSpPr>
        <p:spPr/>
        <p:txBody>
          <a:bodyPr/>
          <a:lstStyle/>
          <a:p>
            <a:endParaRPr lang="es-ES"/>
          </a:p>
        </p:txBody>
      </p:sp>
    </p:spTree>
    <p:extLst>
      <p:ext uri="{BB962C8B-B14F-4D97-AF65-F5344CB8AC3E}">
        <p14:creationId xmlns:p14="http://schemas.microsoft.com/office/powerpoint/2010/main" val="6806718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Monederos</a:t>
            </a:r>
          </a:p>
        </p:txBody>
      </p:sp>
      <p:sp>
        <p:nvSpPr>
          <p:cNvPr id="3" name="Marcador de contenido 2"/>
          <p:cNvSpPr>
            <a:spLocks noGrp="1"/>
          </p:cNvSpPr>
          <p:nvPr>
            <p:ph idx="1"/>
          </p:nvPr>
        </p:nvSpPr>
        <p:spPr>
          <a:xfrm>
            <a:off x="179512" y="2024844"/>
            <a:ext cx="8640960" cy="3456384"/>
          </a:xfrm>
        </p:spPr>
        <p:txBody>
          <a:bodyPr>
            <a:normAutofit/>
          </a:bodyPr>
          <a:lstStyle/>
          <a:p>
            <a:pPr algn="just"/>
            <a:r>
              <a:rPr lang="es-ES" sz="2100" dirty="0"/>
              <a:t>Vender en </a:t>
            </a:r>
            <a:r>
              <a:rPr lang="es-ES" sz="2100" dirty="0" err="1"/>
              <a:t>bitcoins</a:t>
            </a:r>
            <a:endParaRPr lang="es-ES" sz="2100" dirty="0"/>
          </a:p>
          <a:p>
            <a:pPr algn="just"/>
            <a:r>
              <a:rPr lang="es-ES" sz="2100" dirty="0"/>
              <a:t>Incorporarlo en un negocio.</a:t>
            </a:r>
          </a:p>
          <a:p>
            <a:pPr algn="just"/>
            <a:r>
              <a:rPr lang="es-ES" sz="2100" dirty="0"/>
              <a:t>Alternativas:</a:t>
            </a:r>
          </a:p>
          <a:p>
            <a:pPr lvl="1" algn="just"/>
            <a:r>
              <a:rPr lang="es-ES" sz="1800" dirty="0"/>
              <a:t>Usar una base de datos o una API para recibir pagos en nuestra página web.</a:t>
            </a:r>
          </a:p>
          <a:p>
            <a:pPr lvl="1" algn="just"/>
            <a:r>
              <a:rPr lang="es-ES" sz="1800" dirty="0"/>
              <a:t>Manual, más complicado.</a:t>
            </a:r>
          </a:p>
          <a:p>
            <a:pPr lvl="1" algn="just"/>
            <a:r>
              <a:rPr lang="es-ES" sz="1800" dirty="0"/>
              <a:t>Usar un servicio de pago fácil. Ej. </a:t>
            </a:r>
            <a:r>
              <a:rPr lang="es-ES" sz="1800" dirty="0" err="1"/>
              <a:t>Bitpay</a:t>
            </a:r>
            <a:r>
              <a:rPr lang="es-ES" sz="1800" dirty="0"/>
              <a:t> o </a:t>
            </a:r>
            <a:r>
              <a:rPr lang="es-ES" sz="1800" dirty="0" err="1"/>
              <a:t>Coinbase</a:t>
            </a:r>
            <a:r>
              <a:rPr lang="es-ES" sz="1800" dirty="0"/>
              <a:t>.</a:t>
            </a:r>
          </a:p>
          <a:p>
            <a:pPr lvl="1" algn="just"/>
            <a:r>
              <a:rPr lang="es-ES" sz="1800" dirty="0"/>
              <a:t>Con un código QR de papel en el cual realizar el pago.</a:t>
            </a:r>
          </a:p>
        </p:txBody>
      </p:sp>
      <p:sp>
        <p:nvSpPr>
          <p:cNvPr id="4" name="Marcador de contenido 3"/>
          <p:cNvSpPr>
            <a:spLocks noGrp="1"/>
          </p:cNvSpPr>
          <p:nvPr>
            <p:ph idx="10"/>
          </p:nvPr>
        </p:nvSpPr>
        <p:spPr/>
        <p:txBody>
          <a:bodyPr/>
          <a:lstStyle/>
          <a:p>
            <a:endParaRPr lang="es-ES" dirty="0"/>
          </a:p>
        </p:txBody>
      </p:sp>
    </p:spTree>
    <p:extLst>
      <p:ext uri="{BB962C8B-B14F-4D97-AF65-F5344CB8AC3E}">
        <p14:creationId xmlns:p14="http://schemas.microsoft.com/office/powerpoint/2010/main" val="17131801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Monederos</a:t>
            </a:r>
          </a:p>
        </p:txBody>
      </p:sp>
      <p:sp>
        <p:nvSpPr>
          <p:cNvPr id="3" name="Marcador de contenido 2"/>
          <p:cNvSpPr>
            <a:spLocks noGrp="1"/>
          </p:cNvSpPr>
          <p:nvPr>
            <p:ph idx="1"/>
          </p:nvPr>
        </p:nvSpPr>
        <p:spPr>
          <a:xfrm>
            <a:off x="179512" y="2024844"/>
            <a:ext cx="8640960" cy="3456384"/>
          </a:xfrm>
        </p:spPr>
        <p:txBody>
          <a:bodyPr>
            <a:normAutofit/>
          </a:bodyPr>
          <a:lstStyle/>
          <a:p>
            <a:pPr algn="just"/>
            <a:r>
              <a:rPr lang="es-ES" sz="2100" dirty="0"/>
              <a:t>Cómo conseguir </a:t>
            </a:r>
            <a:r>
              <a:rPr lang="es-ES" sz="2100" dirty="0" err="1"/>
              <a:t>bitcoins</a:t>
            </a:r>
            <a:endParaRPr lang="es-ES" sz="2100" dirty="0"/>
          </a:p>
          <a:p>
            <a:pPr algn="just"/>
            <a:r>
              <a:rPr lang="es-ES" sz="2100" dirty="0"/>
              <a:t>Ofreciendo productos y servicios a cambio de </a:t>
            </a:r>
            <a:r>
              <a:rPr lang="es-ES" sz="2100" dirty="0" err="1"/>
              <a:t>bitcoins</a:t>
            </a:r>
            <a:r>
              <a:rPr lang="es-ES" sz="2100" dirty="0"/>
              <a:t>.</a:t>
            </a:r>
          </a:p>
          <a:p>
            <a:pPr algn="just"/>
            <a:r>
              <a:rPr lang="es-ES" sz="2100" dirty="0"/>
              <a:t>Intercambiándolos por euros, dólares u otras divisas.</a:t>
            </a:r>
          </a:p>
          <a:p>
            <a:pPr algn="just"/>
            <a:r>
              <a:rPr lang="es-ES" sz="2100" dirty="0"/>
              <a:t>Minando. </a:t>
            </a:r>
          </a:p>
          <a:p>
            <a:pPr algn="just"/>
            <a:r>
              <a:rPr lang="es-ES" sz="2100" dirty="0"/>
              <a:t>Se pueden comprar </a:t>
            </a:r>
            <a:r>
              <a:rPr lang="es-ES" sz="2100" dirty="0" err="1"/>
              <a:t>bitcoins</a:t>
            </a:r>
            <a:r>
              <a:rPr lang="es-ES" sz="2100" dirty="0"/>
              <a:t> en </a:t>
            </a:r>
            <a:r>
              <a:rPr lang="es-ES" sz="2100" dirty="0" err="1"/>
              <a:t>Coinbase.com</a:t>
            </a:r>
            <a:r>
              <a:rPr lang="es-ES" sz="2100" dirty="0"/>
              <a:t>.</a:t>
            </a:r>
          </a:p>
        </p:txBody>
      </p:sp>
      <p:sp>
        <p:nvSpPr>
          <p:cNvPr id="4" name="Marcador de contenido 3"/>
          <p:cNvSpPr>
            <a:spLocks noGrp="1"/>
          </p:cNvSpPr>
          <p:nvPr>
            <p:ph idx="10"/>
          </p:nvPr>
        </p:nvSpPr>
        <p:spPr/>
        <p:txBody>
          <a:bodyPr/>
          <a:lstStyle/>
          <a:p>
            <a:endParaRPr lang="es-ES" dirty="0"/>
          </a:p>
        </p:txBody>
      </p:sp>
    </p:spTree>
    <p:extLst>
      <p:ext uri="{BB962C8B-B14F-4D97-AF65-F5344CB8AC3E}">
        <p14:creationId xmlns:p14="http://schemas.microsoft.com/office/powerpoint/2010/main" val="29573542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Monederos</a:t>
            </a:r>
          </a:p>
        </p:txBody>
      </p:sp>
      <p:sp>
        <p:nvSpPr>
          <p:cNvPr id="3" name="Marcador de contenido 2"/>
          <p:cNvSpPr>
            <a:spLocks noGrp="1"/>
          </p:cNvSpPr>
          <p:nvPr>
            <p:ph idx="1"/>
          </p:nvPr>
        </p:nvSpPr>
        <p:spPr>
          <a:xfrm>
            <a:off x="179512" y="2024844"/>
            <a:ext cx="8640960" cy="3456384"/>
          </a:xfrm>
        </p:spPr>
        <p:txBody>
          <a:bodyPr>
            <a:normAutofit/>
          </a:bodyPr>
          <a:lstStyle/>
          <a:p>
            <a:pPr algn="just"/>
            <a:endParaRPr lang="es-ES" sz="2100" dirty="0"/>
          </a:p>
          <a:p>
            <a:pPr algn="just"/>
            <a:r>
              <a:rPr lang="es-ES" sz="2100" dirty="0"/>
              <a:t>Trading</a:t>
            </a:r>
          </a:p>
          <a:p>
            <a:pPr algn="just"/>
            <a:r>
              <a:rPr lang="es-ES" sz="2100" dirty="0"/>
              <a:t>El trading financiero consiste en comprar o vender un valor subyacente en un mercado financiero con la intención de obtener un beneficio especulativo.</a:t>
            </a:r>
          </a:p>
          <a:p>
            <a:pPr algn="just"/>
            <a:r>
              <a:rPr lang="es-ES" sz="2100" dirty="0"/>
              <a:t>Esto también puede hacerse con las </a:t>
            </a:r>
            <a:r>
              <a:rPr lang="es-ES" sz="2100" dirty="0" err="1"/>
              <a:t>criptomonedas</a:t>
            </a:r>
            <a:r>
              <a:rPr lang="es-ES" sz="2100" dirty="0"/>
              <a:t>. Cuando se realiza trading debe tenerse en cuenta que es posible ganar o perder.</a:t>
            </a:r>
          </a:p>
        </p:txBody>
      </p:sp>
      <p:sp>
        <p:nvSpPr>
          <p:cNvPr id="4" name="Marcador de contenido 3"/>
          <p:cNvSpPr>
            <a:spLocks noGrp="1"/>
          </p:cNvSpPr>
          <p:nvPr>
            <p:ph idx="10"/>
          </p:nvPr>
        </p:nvSpPr>
        <p:spPr/>
        <p:txBody>
          <a:bodyPr/>
          <a:lstStyle/>
          <a:p>
            <a:endParaRPr lang="es-ES" dirty="0"/>
          </a:p>
        </p:txBody>
      </p:sp>
    </p:spTree>
    <p:extLst>
      <p:ext uri="{BB962C8B-B14F-4D97-AF65-F5344CB8AC3E}">
        <p14:creationId xmlns:p14="http://schemas.microsoft.com/office/powerpoint/2010/main" val="23389069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Consejos Prácticos</a:t>
            </a:r>
          </a:p>
        </p:txBody>
      </p:sp>
      <p:sp>
        <p:nvSpPr>
          <p:cNvPr id="3" name="Marcador de contenido 2"/>
          <p:cNvSpPr>
            <a:spLocks noGrp="1"/>
          </p:cNvSpPr>
          <p:nvPr>
            <p:ph idx="1"/>
          </p:nvPr>
        </p:nvSpPr>
        <p:spPr>
          <a:xfrm>
            <a:off x="179512" y="2024844"/>
            <a:ext cx="8640960" cy="3456384"/>
          </a:xfrm>
        </p:spPr>
        <p:txBody>
          <a:bodyPr>
            <a:normAutofit/>
          </a:bodyPr>
          <a:lstStyle/>
          <a:p>
            <a:pPr algn="just"/>
            <a:r>
              <a:rPr lang="es-ES" sz="2100" dirty="0"/>
              <a:t>No compartir la clave privada.</a:t>
            </a:r>
          </a:p>
          <a:p>
            <a:pPr algn="just"/>
            <a:r>
              <a:rPr lang="es-ES" sz="2100" dirty="0"/>
              <a:t>Usar la función de cifrado de las aplicaciones </a:t>
            </a:r>
            <a:r>
              <a:rPr lang="es-ES" sz="2100" dirty="0" err="1"/>
              <a:t>Bitcoin</a:t>
            </a:r>
            <a:r>
              <a:rPr lang="es-ES" sz="2100" dirty="0"/>
              <a:t>. </a:t>
            </a:r>
          </a:p>
          <a:p>
            <a:pPr algn="just"/>
            <a:r>
              <a:rPr lang="es-ES" sz="2100" dirty="0"/>
              <a:t>Usar una contraseña larga para cifrar la cartera de </a:t>
            </a:r>
            <a:r>
              <a:rPr lang="es-ES" sz="2100" dirty="0" err="1"/>
              <a:t>bitcoin</a:t>
            </a:r>
            <a:r>
              <a:rPr lang="es-ES" sz="2100" dirty="0"/>
              <a:t>. </a:t>
            </a:r>
          </a:p>
          <a:p>
            <a:pPr algn="just"/>
            <a:r>
              <a:rPr lang="es-ES" sz="2100" dirty="0"/>
              <a:t>Hacer copia de seguridad de las claves. </a:t>
            </a:r>
          </a:p>
          <a:p>
            <a:pPr algn="just"/>
            <a:r>
              <a:rPr lang="es-ES" sz="2100" dirty="0"/>
              <a:t>Mantener el ordenador limpio de virus, software espía, troyanos o </a:t>
            </a:r>
            <a:r>
              <a:rPr lang="es-ES" sz="2100" dirty="0" err="1"/>
              <a:t>keyloggers</a:t>
            </a:r>
            <a:r>
              <a:rPr lang="es-ES" sz="2100" dirty="0"/>
              <a:t>.</a:t>
            </a:r>
          </a:p>
          <a:p>
            <a:pPr algn="just"/>
            <a:r>
              <a:rPr lang="es-ES" sz="2100" dirty="0"/>
              <a:t>No usar carteras online que no sean de confianza.</a:t>
            </a:r>
          </a:p>
          <a:p>
            <a:pPr algn="just"/>
            <a:r>
              <a:rPr lang="es-ES" sz="2100" dirty="0"/>
              <a:t>Cuidado ante vendedores ilegítimos.</a:t>
            </a:r>
          </a:p>
          <a:p>
            <a:pPr algn="just"/>
            <a:r>
              <a:rPr lang="es-ES" sz="2100" dirty="0"/>
              <a:t>Servicio de fideicomiso.</a:t>
            </a:r>
          </a:p>
        </p:txBody>
      </p:sp>
      <p:sp>
        <p:nvSpPr>
          <p:cNvPr id="4" name="Marcador de contenido 3"/>
          <p:cNvSpPr>
            <a:spLocks noGrp="1"/>
          </p:cNvSpPr>
          <p:nvPr>
            <p:ph idx="10"/>
          </p:nvPr>
        </p:nvSpPr>
        <p:spPr/>
        <p:txBody>
          <a:bodyPr/>
          <a:lstStyle/>
          <a:p>
            <a:r>
              <a:rPr lang="es-ES" dirty="0"/>
              <a:t>Consejos prácticos</a:t>
            </a:r>
          </a:p>
        </p:txBody>
      </p:sp>
    </p:spTree>
    <p:extLst>
      <p:ext uri="{BB962C8B-B14F-4D97-AF65-F5344CB8AC3E}">
        <p14:creationId xmlns:p14="http://schemas.microsoft.com/office/powerpoint/2010/main" val="1096605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err="1"/>
              <a:t>Caracterísiticas</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6813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No P2P. Clientes y encaminadores.</a:t>
            </a:r>
          </a:p>
          <a:p>
            <a:pPr algn="just"/>
            <a:r>
              <a:rPr lang="es-ES" dirty="0"/>
              <a:t>Sólo anonimiza tráfico TCP (Capa transporte).</a:t>
            </a:r>
          </a:p>
          <a:p>
            <a:pPr algn="just"/>
            <a:endParaRPr lang="es-ES" dirty="0"/>
          </a:p>
          <a:p>
            <a:pPr algn="just"/>
            <a:r>
              <a:rPr lang="es-ES" dirty="0"/>
              <a:t>La red funciona a partir de un conjunto de organizaciones e </a:t>
            </a:r>
            <a:r>
              <a:rPr lang="es-ES" u="sng" dirty="0"/>
              <a:t>individuos</a:t>
            </a:r>
            <a:r>
              <a:rPr lang="es-ES" dirty="0"/>
              <a:t> que donan su ancho de banda y poder de procesamiento.</a:t>
            </a:r>
          </a:p>
          <a:p>
            <a:pPr algn="just"/>
            <a:endParaRPr lang="es-ES" dirty="0"/>
          </a:p>
          <a:p>
            <a:pPr algn="just"/>
            <a:r>
              <a:rPr lang="es-ES" dirty="0"/>
              <a:t>Colaborar como nodo </a:t>
            </a:r>
            <a:r>
              <a:rPr lang="es-ES" dirty="0" err="1"/>
              <a:t>Tor</a:t>
            </a:r>
            <a:r>
              <a:rPr lang="es-ES" dirty="0"/>
              <a:t>.</a:t>
            </a:r>
            <a:endParaRPr lang="es-ES" altLang="es-ES" dirty="0"/>
          </a:p>
          <a:p>
            <a:pPr algn="just"/>
            <a:endParaRPr lang="es-ES" dirty="0"/>
          </a:p>
        </p:txBody>
      </p:sp>
    </p:spTree>
    <p:extLst>
      <p:ext uri="{BB962C8B-B14F-4D97-AF65-F5344CB8AC3E}">
        <p14:creationId xmlns:p14="http://schemas.microsoft.com/office/powerpoint/2010/main" val="2437991992"/>
      </p:ext>
    </p:extLst>
  </p:cSld>
  <p:clrMapOvr>
    <a:masterClrMapping/>
  </p:clrMapOvr>
  <p:transition spd="slow">
    <p:pull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Demo</a:t>
            </a:r>
          </a:p>
        </p:txBody>
      </p:sp>
      <p:sp>
        <p:nvSpPr>
          <p:cNvPr id="3" name="Marcador de contenido 2"/>
          <p:cNvSpPr>
            <a:spLocks noGrp="1"/>
          </p:cNvSpPr>
          <p:nvPr>
            <p:ph idx="1"/>
          </p:nvPr>
        </p:nvSpPr>
        <p:spPr/>
        <p:txBody>
          <a:bodyPr>
            <a:normAutofit/>
          </a:bodyPr>
          <a:lstStyle/>
          <a:p>
            <a:pPr algn="just"/>
            <a:r>
              <a:rPr lang="es-ES" dirty="0"/>
              <a:t>Trabajo Práctico:</a:t>
            </a:r>
          </a:p>
          <a:p>
            <a:pPr lvl="1" algn="just"/>
            <a:r>
              <a:rPr lang="es-ES" dirty="0"/>
              <a:t>Encuentra un bloque a tu elección dentro de la cadena </a:t>
            </a:r>
            <a:r>
              <a:rPr lang="es-ES" dirty="0" err="1"/>
              <a:t>bitcoin</a:t>
            </a:r>
            <a:r>
              <a:rPr lang="es-ES" dirty="0"/>
              <a:t> y identifica qué número de bloque es, entre quienes se hacen la transacciones, qué cantidad de </a:t>
            </a:r>
            <a:r>
              <a:rPr lang="es-ES" dirty="0" err="1"/>
              <a:t>bitcoin</a:t>
            </a:r>
            <a:r>
              <a:rPr lang="es-ES" dirty="0"/>
              <a:t> y quién valida la operación</a:t>
            </a:r>
          </a:p>
          <a:p>
            <a:pPr lvl="1" algn="just"/>
            <a:endParaRPr lang="es-ES" dirty="0"/>
          </a:p>
          <a:p>
            <a:pPr algn="just"/>
            <a:r>
              <a:rPr lang="es-ES" dirty="0"/>
              <a:t>Trabajo Práctico (opcional):</a:t>
            </a:r>
          </a:p>
          <a:p>
            <a:pPr lvl="1" algn="just"/>
            <a:r>
              <a:rPr lang="es-ES" dirty="0"/>
              <a:t>Darte de alta en algún </a:t>
            </a:r>
            <a:r>
              <a:rPr lang="es-ES" dirty="0" err="1"/>
              <a:t>wallet</a:t>
            </a:r>
            <a:r>
              <a:rPr lang="es-ES" dirty="0"/>
              <a:t> y, si te animas, puedes comprar </a:t>
            </a:r>
            <a:r>
              <a:rPr lang="es-ES" dirty="0" err="1"/>
              <a:t>bitcoina</a:t>
            </a:r>
            <a:r>
              <a:rPr lang="es-ES" dirty="0"/>
              <a:t> y operar con ellos. </a:t>
            </a:r>
          </a:p>
          <a:p>
            <a:pPr algn="just"/>
            <a:endParaRPr lang="es-ES" sz="2100" dirty="0"/>
          </a:p>
          <a:p>
            <a:pPr lvl="1" algn="just"/>
            <a:endParaRPr lang="es-ES" sz="1800" dirty="0"/>
          </a:p>
          <a:p>
            <a:pPr algn="just"/>
            <a:endParaRPr lang="es-ES" sz="2100" dirty="0">
              <a:highlight>
                <a:srgbClr val="FFFF00"/>
              </a:highlight>
            </a:endParaRPr>
          </a:p>
          <a:p>
            <a:pPr lvl="1" algn="just"/>
            <a:endParaRPr lang="es-ES" dirty="0"/>
          </a:p>
          <a:p>
            <a:pPr algn="just"/>
            <a:endParaRPr lang="es-ES" dirty="0"/>
          </a:p>
          <a:p>
            <a:pPr lvl="1" algn="just"/>
            <a:endParaRPr lang="es-ES" dirty="0">
              <a:solidFill>
                <a:srgbClr val="00B050"/>
              </a:solidFill>
            </a:endParaRPr>
          </a:p>
          <a:p>
            <a:pPr marL="0" indent="0" algn="just">
              <a:buNone/>
            </a:pPr>
            <a:endParaRPr lang="es-ES" dirty="0"/>
          </a:p>
        </p:txBody>
      </p:sp>
      <p:sp>
        <p:nvSpPr>
          <p:cNvPr id="4" name="Marcador de contenido 3"/>
          <p:cNvSpPr>
            <a:spLocks noGrp="1"/>
          </p:cNvSpPr>
          <p:nvPr>
            <p:ph idx="10"/>
          </p:nvPr>
        </p:nvSpPr>
        <p:spPr/>
        <p:txBody>
          <a:bodyPr/>
          <a:lstStyle/>
          <a:p>
            <a:endParaRPr lang="es-ES" dirty="0"/>
          </a:p>
        </p:txBody>
      </p:sp>
    </p:spTree>
    <p:extLst>
      <p:ext uri="{BB962C8B-B14F-4D97-AF65-F5344CB8AC3E}">
        <p14:creationId xmlns:p14="http://schemas.microsoft.com/office/powerpoint/2010/main" val="2518822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Funcionamiento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46359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Componentes:</a:t>
            </a:r>
          </a:p>
          <a:p>
            <a:pPr algn="just"/>
            <a:r>
              <a:rPr lang="es-ES" b="1" dirty="0"/>
              <a:t>Nodos OR </a:t>
            </a:r>
            <a:r>
              <a:rPr lang="es-ES" dirty="0"/>
              <a:t>(</a:t>
            </a:r>
            <a:r>
              <a:rPr lang="es-ES" i="1" dirty="0" err="1"/>
              <a:t>onion</a:t>
            </a:r>
            <a:r>
              <a:rPr lang="es-ES" i="1" dirty="0"/>
              <a:t> router</a:t>
            </a:r>
            <a:r>
              <a:rPr lang="es-ES" dirty="0"/>
              <a:t>): Encaminadores, a veces servidores de directorio de servicio de mantenimiento. Conexión TLS con cada uno de los otros OR.</a:t>
            </a:r>
          </a:p>
          <a:p>
            <a:pPr algn="just"/>
            <a:endParaRPr lang="es-ES" dirty="0"/>
          </a:p>
          <a:p>
            <a:pPr algn="just"/>
            <a:r>
              <a:rPr lang="es-ES" b="1" dirty="0"/>
              <a:t>Nodos OP </a:t>
            </a:r>
            <a:r>
              <a:rPr lang="es-ES" dirty="0"/>
              <a:t>(</a:t>
            </a:r>
            <a:r>
              <a:rPr lang="es-ES" dirty="0" err="1"/>
              <a:t>Onion</a:t>
            </a:r>
            <a:r>
              <a:rPr lang="es-ES" dirty="0"/>
              <a:t> Proxy): En cliente. Obtienen información del servicio de directorio (información de la red), establecen </a:t>
            </a:r>
            <a:r>
              <a:rPr lang="es-ES" u="sng" dirty="0"/>
              <a:t>circuitos aleatorios </a:t>
            </a:r>
            <a:r>
              <a:rPr lang="es-ES" dirty="0"/>
              <a:t>a través de la red y manejan conexiones de aplicaciones del usuario.</a:t>
            </a:r>
            <a:endParaRPr lang="es-ES" altLang="es-ES" sz="2800" dirty="0"/>
          </a:p>
        </p:txBody>
      </p:sp>
    </p:spTree>
    <p:extLst>
      <p:ext uri="{BB962C8B-B14F-4D97-AF65-F5344CB8AC3E}">
        <p14:creationId xmlns:p14="http://schemas.microsoft.com/office/powerpoint/2010/main" val="2768136882"/>
      </p:ext>
    </p:extLst>
  </p:cSld>
  <p:clrMapOvr>
    <a:masterClrMapping/>
  </p:clrMapOvr>
  <p:transition spd="slow">
    <p:pull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a:extLst>
              <a:ext uri="{FF2B5EF4-FFF2-40B4-BE49-F238E27FC236}">
                <a16:creationId xmlns:a16="http://schemas.microsoft.com/office/drawing/2014/main" xmlns="" id="{A82F2DFF-9C79-2C4E-8D8A-9CFAC02D6A08}"/>
              </a:ext>
            </a:extLst>
          </p:cNvPr>
          <p:cNvSpPr>
            <a:spLocks noGrp="1" noChangeArrowheads="1"/>
          </p:cNvSpPr>
          <p:nvPr>
            <p:ph type="title"/>
          </p:nvPr>
        </p:nvSpPr>
        <p:spPr bwMode="auto">
          <a:xfrm>
            <a:off x="1258888" y="274638"/>
            <a:ext cx="7885112" cy="850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s-ES" altLang="es-ES" sz="4000" i="1" dirty="0"/>
              <a:t>Funcionamiento</a:t>
            </a:r>
            <a:endParaRPr lang="es-ES_tradnl" altLang="es-ES_tradnl" sz="4000" b="1" i="1" dirty="0">
              <a:solidFill>
                <a:schemeClr val="accent2"/>
              </a:solidFill>
            </a:endParaRPr>
          </a:p>
        </p:txBody>
      </p:sp>
      <p:sp>
        <p:nvSpPr>
          <p:cNvPr id="160770" name="Rectangle 3">
            <a:extLst>
              <a:ext uri="{FF2B5EF4-FFF2-40B4-BE49-F238E27FC236}">
                <a16:creationId xmlns:a16="http://schemas.microsoft.com/office/drawing/2014/main" xmlns="" id="{55EAFBF0-D7FB-6744-A0DC-FC943898231A}"/>
              </a:ext>
            </a:extLst>
          </p:cNvPr>
          <p:cNvSpPr>
            <a:spLocks noGrp="1" noChangeArrowheads="1"/>
          </p:cNvSpPr>
          <p:nvPr>
            <p:ph idx="1"/>
          </p:nvPr>
        </p:nvSpPr>
        <p:spPr bwMode="auto">
          <a:xfrm>
            <a:off x="0" y="1196975"/>
            <a:ext cx="9144000" cy="40167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r>
              <a:rPr lang="es-ES" dirty="0"/>
              <a:t>N</a:t>
            </a:r>
            <a:endParaRPr lang="es-ES" altLang="es-ES" sz="2800" dirty="0"/>
          </a:p>
        </p:txBody>
      </p:sp>
      <p:pic>
        <p:nvPicPr>
          <p:cNvPr id="3" name="Imagen 2">
            <a:extLst>
              <a:ext uri="{FF2B5EF4-FFF2-40B4-BE49-F238E27FC236}">
                <a16:creationId xmlns:a16="http://schemas.microsoft.com/office/drawing/2014/main" xmlns="" id="{7E377B02-150E-9543-B7A3-B090CF8F5F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973765"/>
          </a:xfrm>
          <a:prstGeom prst="rect">
            <a:avLst/>
          </a:prstGeom>
        </p:spPr>
      </p:pic>
    </p:spTree>
    <p:extLst>
      <p:ext uri="{BB962C8B-B14F-4D97-AF65-F5344CB8AC3E}">
        <p14:creationId xmlns:p14="http://schemas.microsoft.com/office/powerpoint/2010/main" val="1458911214"/>
      </p:ext>
    </p:extLst>
  </p:cSld>
  <p:clrMapOvr>
    <a:masterClrMapping/>
  </p:clrMapOvr>
  <p:transition spd="slow">
    <p:pull dir="r"/>
  </p:transition>
</p:sld>
</file>

<file path=ppt/theme/theme1.xml><?xml version="1.0" encoding="utf-8"?>
<a:theme xmlns:a="http://schemas.openxmlformats.org/drawingml/2006/main" name="ITSUE">
  <a:themeElements>
    <a:clrScheme name="Pí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í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í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í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í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í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í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í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í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í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í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í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í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í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1) Plantilla MUii" id="{6E7823B9-2ABB-4CAD-A944-53B1895B796B}" vid="{3457AC65-1CAC-46C9-A9DF-93D11939072A}"/>
    </a:ext>
  </a:ext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Plantilla MUii</Template>
  <TotalTime>14188</TotalTime>
  <Words>3257</Words>
  <Application>Microsoft Office PowerPoint</Application>
  <PresentationFormat>Presentación en pantalla (4:3)</PresentationFormat>
  <Paragraphs>428</Paragraphs>
  <Slides>70</Slides>
  <Notes>45</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70</vt:i4>
      </vt:variant>
    </vt:vector>
  </HeadingPairs>
  <TitlesOfParts>
    <vt:vector size="74" baseType="lpstr">
      <vt:lpstr>Arial</vt:lpstr>
      <vt:lpstr>Calibri</vt:lpstr>
      <vt:lpstr>Wingdings</vt:lpstr>
      <vt:lpstr>ITSUE</vt:lpstr>
      <vt:lpstr>Módulo 1: Criptografía y Aplicaciones Criptográficas</vt:lpstr>
      <vt:lpstr>Índice</vt:lpstr>
      <vt:lpstr>TOR</vt:lpstr>
      <vt:lpstr>Objetivo</vt:lpstr>
      <vt:lpstr>Usos</vt:lpstr>
      <vt:lpstr>Usos</vt:lpstr>
      <vt:lpstr>Caracterísiticas</vt:lpstr>
      <vt:lpstr>Funcionamiento</vt:lpstr>
      <vt:lpstr>Funcionamiento</vt:lpstr>
      <vt:lpstr>Funcionamiento</vt:lpstr>
      <vt:lpstr>Funcionamiento</vt:lpstr>
      <vt:lpstr>Funcionamiento</vt:lpstr>
      <vt:lpstr>Funcionamiento</vt:lpstr>
      <vt:lpstr>Puntos de Encuentro</vt:lpstr>
      <vt:lpstr>Servicios Ocultos</vt:lpstr>
      <vt:lpstr>Algoritmo de Cifrado</vt:lpstr>
      <vt:lpstr>Instalación</vt:lpstr>
      <vt:lpstr>Debate</vt:lpstr>
      <vt:lpstr>Deep Web</vt:lpstr>
      <vt:lpstr>Deep Web</vt:lpstr>
      <vt:lpstr>Tor2web</vt:lpstr>
      <vt:lpstr>Niveles</vt:lpstr>
      <vt:lpstr>Niveles</vt:lpstr>
      <vt:lpstr>Niveles</vt:lpstr>
      <vt:lpstr>Conclusiones</vt:lpstr>
      <vt:lpstr>Ejercicio</vt:lpstr>
      <vt:lpstr>Bitcoin</vt:lpstr>
      <vt:lpstr>Bitcoin</vt:lpstr>
      <vt:lpstr>Presentación de PowerPoint</vt:lpstr>
      <vt:lpstr>Presentación de PowerPoint</vt:lpstr>
      <vt:lpstr>Introducción</vt:lpstr>
      <vt:lpstr>Introducción</vt:lpstr>
      <vt:lpstr>Caracterísitcas</vt:lpstr>
      <vt:lpstr>Características</vt:lpstr>
      <vt:lpstr>Características</vt:lpstr>
      <vt:lpstr>Características</vt:lpstr>
      <vt:lpstr>Características</vt:lpstr>
      <vt:lpstr>Funcionamiento</vt:lpstr>
      <vt:lpstr>Funcionamiento</vt:lpstr>
      <vt:lpstr>Bitcoin</vt:lpstr>
      <vt:lpstr>Funcionamiento</vt:lpstr>
      <vt:lpstr>Funcionamiento</vt:lpstr>
      <vt:lpstr>Funcionamiento</vt:lpstr>
      <vt:lpstr>Funcionamiento</vt:lpstr>
      <vt:lpstr>Cadena de Bloques</vt:lpstr>
      <vt:lpstr>Cadena de Bloques</vt:lpstr>
      <vt:lpstr>Cadena de Bloques</vt:lpstr>
      <vt:lpstr>Cadena de Bloques</vt:lpstr>
      <vt:lpstr>Nodos</vt:lpstr>
      <vt:lpstr>Nodos </vt:lpstr>
      <vt:lpstr>Nodos</vt:lpstr>
      <vt:lpstr>Nodos</vt:lpstr>
      <vt:lpstr>Prevención del doble gasto</vt:lpstr>
      <vt:lpstr>Prevención del doble gasto</vt:lpstr>
      <vt:lpstr>Prevención del doble gasto</vt:lpstr>
      <vt:lpstr>Seguridad</vt:lpstr>
      <vt:lpstr>Seguridad</vt:lpstr>
      <vt:lpstr>Cuentas</vt:lpstr>
      <vt:lpstr>Cuentas</vt:lpstr>
      <vt:lpstr>Cuentas</vt:lpstr>
      <vt:lpstr>Direcciones de bitcoin</vt:lpstr>
      <vt:lpstr>Direcciones de bitcoin</vt:lpstr>
      <vt:lpstr>Monederos</vt:lpstr>
      <vt:lpstr>Monederos</vt:lpstr>
      <vt:lpstr>Monederos</vt:lpstr>
      <vt:lpstr>Monederos</vt:lpstr>
      <vt:lpstr>Monederos</vt:lpstr>
      <vt:lpstr>Monederos</vt:lpstr>
      <vt:lpstr>Consejos Prácticos</vt:lpstr>
      <vt:lpstr>Demo</vt:lpstr>
    </vt:vector>
  </TitlesOfParts>
  <Company>Universidad de Castilla-La Mancha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Módulo 3: Modelado de  dinámica continua</dc:title>
  <dc:creator>rcasado</dc:creator>
  <cp:keywords>ITSUE</cp:keywords>
  <cp:lastModifiedBy>Rosa Maria Medina Lopez</cp:lastModifiedBy>
  <cp:revision>285</cp:revision>
  <cp:lastPrinted>2018-01-08T18:40:05Z</cp:lastPrinted>
  <dcterms:created xsi:type="dcterms:W3CDTF">2014-11-03T18:38:35Z</dcterms:created>
  <dcterms:modified xsi:type="dcterms:W3CDTF">2019-04-02T11:17:19Z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6</vt:i4>
  </property>
</Properties>
</file>